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5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6.xml" ContentType="application/vnd.openxmlformats-officedocument.them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17.xml" ContentType="application/vnd.openxmlformats-officedocument.them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18.xml" ContentType="application/vnd.openxmlformats-officedocument.theme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theme/theme19.xml" ContentType="application/vnd.openxmlformats-officedocument.theme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1" r:id="rId13"/>
    <p:sldMasterId id="2147483804" r:id="rId14"/>
    <p:sldMasterId id="2147483817" r:id="rId15"/>
    <p:sldMasterId id="2147483830" r:id="rId16"/>
    <p:sldMasterId id="2147483843" r:id="rId17"/>
    <p:sldMasterId id="2147483856" r:id="rId18"/>
    <p:sldMasterId id="2147483869" r:id="rId19"/>
    <p:sldMasterId id="2147488202" r:id="rId20"/>
  </p:sldMasterIdLst>
  <p:notesMasterIdLst>
    <p:notesMasterId r:id="rId75"/>
  </p:notesMasterIdLst>
  <p:sldIdLst>
    <p:sldId id="278" r:id="rId21"/>
    <p:sldId id="328" r:id="rId22"/>
    <p:sldId id="386" r:id="rId23"/>
    <p:sldId id="387" r:id="rId24"/>
    <p:sldId id="388" r:id="rId25"/>
    <p:sldId id="330" r:id="rId26"/>
    <p:sldId id="331" r:id="rId27"/>
    <p:sldId id="332" r:id="rId28"/>
    <p:sldId id="334" r:id="rId29"/>
    <p:sldId id="335" r:id="rId30"/>
    <p:sldId id="336" r:id="rId31"/>
    <p:sldId id="337" r:id="rId32"/>
    <p:sldId id="338" r:id="rId33"/>
    <p:sldId id="400" r:id="rId34"/>
    <p:sldId id="339" r:id="rId35"/>
    <p:sldId id="340" r:id="rId36"/>
    <p:sldId id="398" r:id="rId37"/>
    <p:sldId id="341" r:id="rId38"/>
    <p:sldId id="342" r:id="rId39"/>
    <p:sldId id="399" r:id="rId40"/>
    <p:sldId id="344" r:id="rId41"/>
    <p:sldId id="345" r:id="rId42"/>
    <p:sldId id="346" r:id="rId43"/>
    <p:sldId id="390" r:id="rId44"/>
    <p:sldId id="389" r:id="rId45"/>
    <p:sldId id="349" r:id="rId46"/>
    <p:sldId id="351" r:id="rId47"/>
    <p:sldId id="391" r:id="rId48"/>
    <p:sldId id="352" r:id="rId49"/>
    <p:sldId id="353" r:id="rId50"/>
    <p:sldId id="393" r:id="rId51"/>
    <p:sldId id="355" r:id="rId52"/>
    <p:sldId id="361" r:id="rId53"/>
    <p:sldId id="362" r:id="rId54"/>
    <p:sldId id="401" r:id="rId55"/>
    <p:sldId id="402" r:id="rId56"/>
    <p:sldId id="403" r:id="rId57"/>
    <p:sldId id="404" r:id="rId58"/>
    <p:sldId id="392" r:id="rId59"/>
    <p:sldId id="368" r:id="rId60"/>
    <p:sldId id="369" r:id="rId61"/>
    <p:sldId id="370" r:id="rId62"/>
    <p:sldId id="371" r:id="rId63"/>
    <p:sldId id="395" r:id="rId64"/>
    <p:sldId id="373" r:id="rId65"/>
    <p:sldId id="372" r:id="rId66"/>
    <p:sldId id="374" r:id="rId67"/>
    <p:sldId id="375" r:id="rId68"/>
    <p:sldId id="376" r:id="rId69"/>
    <p:sldId id="383" r:id="rId70"/>
    <p:sldId id="394" r:id="rId71"/>
    <p:sldId id="377" r:id="rId72"/>
    <p:sldId id="378" r:id="rId73"/>
    <p:sldId id="397" r:id="rId7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 baseline="300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 baseline="300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 baseline="300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 baseline="300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0">
          <p15:clr>
            <a:srgbClr val="A4A3A4"/>
          </p15:clr>
        </p15:guide>
        <p15:guide id="2" orient="horz" pos="1104">
          <p15:clr>
            <a:srgbClr val="A4A3A4"/>
          </p15:clr>
        </p15:guide>
        <p15:guide id="3" pos="288">
          <p15:clr>
            <a:srgbClr val="A4A3A4"/>
          </p15:clr>
        </p15:guide>
        <p15:guide id="4" pos="1152">
          <p15:clr>
            <a:srgbClr val="A4A3A4"/>
          </p15:clr>
        </p15:guide>
        <p15:guide id="5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FC1"/>
    <a:srgbClr val="526FDE"/>
    <a:srgbClr val="7C2878"/>
    <a:srgbClr val="8D007F"/>
    <a:srgbClr val="D6000E"/>
    <a:srgbClr val="FF0000"/>
    <a:srgbClr val="0000FF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72" autoAdjust="0"/>
    <p:restoredTop sz="91985" autoAdjust="0"/>
  </p:normalViewPr>
  <p:slideViewPr>
    <p:cSldViewPr>
      <p:cViewPr varScale="1">
        <p:scale>
          <a:sx n="84" d="100"/>
          <a:sy n="84" d="100"/>
        </p:scale>
        <p:origin x="1728" y="66"/>
      </p:cViewPr>
      <p:guideLst>
        <p:guide orient="horz" pos="720"/>
        <p:guide orient="horz" pos="1104"/>
        <p:guide pos="288"/>
        <p:guide pos="1152"/>
        <p:guide pos="23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6.xml"/><Relationship Id="rId21" Type="http://schemas.openxmlformats.org/officeDocument/2006/relationships/slide" Target="slides/slide1.xml"/><Relationship Id="rId42" Type="http://schemas.openxmlformats.org/officeDocument/2006/relationships/slide" Target="slides/slide22.xml"/><Relationship Id="rId47" Type="http://schemas.openxmlformats.org/officeDocument/2006/relationships/slide" Target="slides/slide27.xml"/><Relationship Id="rId63" Type="http://schemas.openxmlformats.org/officeDocument/2006/relationships/slide" Target="slides/slide43.xml"/><Relationship Id="rId68" Type="http://schemas.openxmlformats.org/officeDocument/2006/relationships/slide" Target="slides/slide48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slide" Target="slides/slide25.xml"/><Relationship Id="rId53" Type="http://schemas.openxmlformats.org/officeDocument/2006/relationships/slide" Target="slides/slide33.xml"/><Relationship Id="rId58" Type="http://schemas.openxmlformats.org/officeDocument/2006/relationships/slide" Target="slides/slide38.xml"/><Relationship Id="rId66" Type="http://schemas.openxmlformats.org/officeDocument/2006/relationships/slide" Target="slides/slide46.xml"/><Relationship Id="rId74" Type="http://schemas.openxmlformats.org/officeDocument/2006/relationships/slide" Target="slides/slide54.xml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1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slide" Target="slides/slide23.xml"/><Relationship Id="rId48" Type="http://schemas.openxmlformats.org/officeDocument/2006/relationships/slide" Target="slides/slide28.xml"/><Relationship Id="rId56" Type="http://schemas.openxmlformats.org/officeDocument/2006/relationships/slide" Target="slides/slide36.xml"/><Relationship Id="rId64" Type="http://schemas.openxmlformats.org/officeDocument/2006/relationships/slide" Target="slides/slide44.xml"/><Relationship Id="rId69" Type="http://schemas.openxmlformats.org/officeDocument/2006/relationships/slide" Target="slides/slide49.xml"/><Relationship Id="rId77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1.xml"/><Relationship Id="rId72" Type="http://schemas.openxmlformats.org/officeDocument/2006/relationships/slide" Target="slides/slide52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slide" Target="slides/slide26.xml"/><Relationship Id="rId59" Type="http://schemas.openxmlformats.org/officeDocument/2006/relationships/slide" Target="slides/slide39.xml"/><Relationship Id="rId67" Type="http://schemas.openxmlformats.org/officeDocument/2006/relationships/slide" Target="slides/slide47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1.xml"/><Relationship Id="rId54" Type="http://schemas.openxmlformats.org/officeDocument/2006/relationships/slide" Target="slides/slide34.xml"/><Relationship Id="rId62" Type="http://schemas.openxmlformats.org/officeDocument/2006/relationships/slide" Target="slides/slide42.xml"/><Relationship Id="rId70" Type="http://schemas.openxmlformats.org/officeDocument/2006/relationships/slide" Target="slides/slide50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slide" Target="slides/slide29.xml"/><Relationship Id="rId57" Type="http://schemas.openxmlformats.org/officeDocument/2006/relationships/slide" Target="slides/slide3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1.xml"/><Relationship Id="rId44" Type="http://schemas.openxmlformats.org/officeDocument/2006/relationships/slide" Target="slides/slide24.xml"/><Relationship Id="rId52" Type="http://schemas.openxmlformats.org/officeDocument/2006/relationships/slide" Target="slides/slide32.xml"/><Relationship Id="rId60" Type="http://schemas.openxmlformats.org/officeDocument/2006/relationships/slide" Target="slides/slide40.xml"/><Relationship Id="rId65" Type="http://schemas.openxmlformats.org/officeDocument/2006/relationships/slide" Target="slides/slide45.xml"/><Relationship Id="rId73" Type="http://schemas.openxmlformats.org/officeDocument/2006/relationships/slide" Target="slides/slide53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9.xml"/><Relationship Id="rId34" Type="http://schemas.openxmlformats.org/officeDocument/2006/relationships/slide" Target="slides/slide14.xml"/><Relationship Id="rId50" Type="http://schemas.openxmlformats.org/officeDocument/2006/relationships/slide" Target="slides/slide30.xml"/><Relationship Id="rId55" Type="http://schemas.openxmlformats.org/officeDocument/2006/relationships/slide" Target="slides/slide35.xml"/><Relationship Id="rId76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 smtClean="0"/>
            </a:lvl1pPr>
          </a:lstStyle>
          <a:p>
            <a:pPr>
              <a:defRPr/>
            </a:pPr>
            <a:fld id="{071201C5-6FB8-4C35-A9EF-768BD8D89B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BDB2503-654E-4E6E-A2BB-D08819BF8D6E}" type="slidenum">
              <a:rPr lang="en-US" altLang="en-US" sz="1200" baseline="0"/>
              <a:pPr/>
              <a:t>1</a:t>
            </a:fld>
            <a:endParaRPr lang="en-US" altLang="en-US" sz="1200" baseline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947EA41-4A9C-49CD-AC1C-2126F82D981D}" type="slidenum">
              <a:rPr lang="en-US" altLang="en-US" sz="1200" baseline="0"/>
              <a:pPr/>
              <a:t>13</a:t>
            </a:fld>
            <a:endParaRPr lang="en-US" altLang="en-US" sz="1200" baseline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0E318D3-97B4-43C5-8FBB-209CF0366C03}" type="slidenum">
              <a:rPr lang="en-US" altLang="en-US" sz="1200" baseline="0"/>
              <a:pPr/>
              <a:t>14</a:t>
            </a:fld>
            <a:endParaRPr lang="en-US" altLang="en-US" sz="1200" baseline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F0017FA-B937-4803-B959-A3007D48A55E}" type="slidenum">
              <a:rPr lang="en-US" altLang="en-US" sz="1200" baseline="0"/>
              <a:pPr/>
              <a:t>15</a:t>
            </a:fld>
            <a:endParaRPr lang="en-US" altLang="en-US" sz="1200" baseline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E70AFE9-1EF4-4E78-8FBF-A4CB1FC297C4}" type="slidenum">
              <a:rPr lang="en-US" altLang="en-US" sz="1200" baseline="0"/>
              <a:pPr/>
              <a:t>16</a:t>
            </a:fld>
            <a:endParaRPr lang="en-US" altLang="en-US" sz="1200" baseline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altLang="en-US" sz="1600" smtClean="0"/>
              <a:t>10Br</a:t>
            </a:r>
            <a:r>
              <a:rPr lang="fr-FR" altLang="en-US" sz="1600" baseline="30000" smtClean="0"/>
              <a:t>-</a:t>
            </a:r>
            <a:r>
              <a:rPr lang="fr-FR" altLang="en-US" sz="1600" smtClean="0"/>
              <a:t>(</a:t>
            </a:r>
            <a:r>
              <a:rPr lang="fr-FR" altLang="en-US" sz="1600" i="1" smtClean="0"/>
              <a:t>aq</a:t>
            </a:r>
            <a:r>
              <a:rPr lang="fr-FR" altLang="en-US" sz="1600" smtClean="0"/>
              <a:t>) + 16H</a:t>
            </a:r>
            <a:r>
              <a:rPr lang="fr-FR" altLang="en-US" sz="1600" baseline="30000" smtClean="0"/>
              <a:t>+</a:t>
            </a:r>
            <a:r>
              <a:rPr lang="fr-FR" altLang="en-US" sz="1600" smtClean="0"/>
              <a:t>(</a:t>
            </a:r>
            <a:r>
              <a:rPr lang="fr-FR" altLang="en-US" sz="1600" i="1" smtClean="0"/>
              <a:t>aq</a:t>
            </a:r>
            <a:r>
              <a:rPr lang="fr-FR" altLang="en-US" sz="1600" smtClean="0"/>
              <a:t>) + 2MnO</a:t>
            </a:r>
            <a:r>
              <a:rPr lang="fr-FR" altLang="en-US" sz="1600" baseline="-25000" smtClean="0"/>
              <a:t>4</a:t>
            </a:r>
            <a:r>
              <a:rPr lang="fr-FR" altLang="en-US" sz="1600" baseline="30000" smtClean="0"/>
              <a:t>-</a:t>
            </a:r>
            <a:r>
              <a:rPr lang="fr-FR" altLang="en-US" sz="1600" smtClean="0"/>
              <a:t>(</a:t>
            </a:r>
            <a:r>
              <a:rPr lang="fr-FR" altLang="en-US" sz="1600" i="1" smtClean="0"/>
              <a:t>aq</a:t>
            </a:r>
            <a:r>
              <a:rPr lang="fr-FR" altLang="en-US" sz="1600" smtClean="0"/>
              <a:t>) </a:t>
            </a:r>
            <a:r>
              <a:rPr lang="en-US" altLang="en-US" sz="1600" smtClean="0">
                <a:sym typeface="Symbol" panose="05050102010706020507" pitchFamily="18" charset="2"/>
              </a:rPr>
              <a:t></a:t>
            </a:r>
            <a:r>
              <a:rPr lang="fr-FR" altLang="en-US" sz="1600" smtClean="0"/>
              <a:t> 5Br</a:t>
            </a:r>
            <a:r>
              <a:rPr lang="fr-FR" altLang="en-US" sz="1600" baseline="-25000" smtClean="0"/>
              <a:t>2</a:t>
            </a:r>
            <a:r>
              <a:rPr lang="fr-FR" altLang="en-US" sz="1600" smtClean="0"/>
              <a:t>(</a:t>
            </a:r>
            <a:r>
              <a:rPr lang="fr-FR" altLang="en-US" sz="1600" i="1" smtClean="0"/>
              <a:t>l</a:t>
            </a:r>
            <a:r>
              <a:rPr lang="fr-FR" altLang="en-US" sz="1600" smtClean="0"/>
              <a:t>)+ 2Mn</a:t>
            </a:r>
            <a:r>
              <a:rPr lang="fr-FR" altLang="en-US" sz="1600" baseline="30000" smtClean="0"/>
              <a:t>2+</a:t>
            </a:r>
            <a:r>
              <a:rPr lang="fr-FR" altLang="en-US" sz="1600" smtClean="0"/>
              <a:t>(</a:t>
            </a:r>
            <a:r>
              <a:rPr lang="fr-FR" altLang="en-US" sz="1600" i="1" smtClean="0"/>
              <a:t>aq</a:t>
            </a:r>
            <a:r>
              <a:rPr lang="fr-FR" altLang="en-US" sz="1600" smtClean="0"/>
              <a:t>) + 8H</a:t>
            </a:r>
            <a:r>
              <a:rPr lang="fr-FR" altLang="en-US" sz="1600" baseline="-25000" smtClean="0"/>
              <a:t>2</a:t>
            </a:r>
            <a:r>
              <a:rPr lang="fr-FR" altLang="en-US" sz="1600" smtClean="0"/>
              <a:t>O(</a:t>
            </a:r>
            <a:r>
              <a:rPr lang="fr-FR" altLang="en-US" sz="1600" i="1" smtClean="0"/>
              <a:t>l</a:t>
            </a:r>
            <a:r>
              <a:rPr lang="fr-FR" altLang="en-US" sz="1600" smtClean="0"/>
              <a:t>)</a:t>
            </a:r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89C13D7-D714-44DD-B8DD-5952360F2F19}" type="slidenum">
              <a:rPr lang="en-US" altLang="en-US" sz="1200" baseline="0"/>
              <a:pPr/>
              <a:t>17</a:t>
            </a:fld>
            <a:endParaRPr lang="en-US" altLang="en-US" sz="1200" baseline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A2B95397-1D59-4A5C-8B38-477C81392320}" type="slidenum">
              <a:rPr lang="en-US" altLang="en-US" sz="1200" baseline="0"/>
              <a:pPr/>
              <a:t>18</a:t>
            </a:fld>
            <a:endParaRPr lang="en-US" altLang="en-US" sz="1200" baseline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CAFB631-E152-4048-A9CC-BE09CB9B168D}" type="slidenum">
              <a:rPr lang="en-US" altLang="en-US" sz="1200" baseline="0"/>
              <a:pPr/>
              <a:t>19</a:t>
            </a:fld>
            <a:endParaRPr lang="en-US" altLang="en-US" sz="1200" baseline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BC25249-244A-4266-A5ED-FB0E638F3ACE}" type="slidenum">
              <a:rPr lang="en-US" altLang="en-US" sz="1200" baseline="0"/>
              <a:pPr/>
              <a:t>21</a:t>
            </a:fld>
            <a:endParaRPr lang="en-US" altLang="en-US" sz="1200" baseline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9EFE14E4-9BAE-410E-9290-9DAE6ECCFFFD}" type="slidenum">
              <a:rPr lang="en-US" altLang="en-US" sz="1200" baseline="0"/>
              <a:pPr/>
              <a:t>22</a:t>
            </a:fld>
            <a:endParaRPr lang="en-US" altLang="en-US" sz="1200" baseline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69EA9DF4-B35A-4701-B8CF-962CC2BE5A82}" type="slidenum">
              <a:rPr lang="en-US" altLang="en-US" sz="1200" baseline="0"/>
              <a:pPr/>
              <a:t>23</a:t>
            </a:fld>
            <a:endParaRPr lang="en-US" altLang="en-US" sz="1200" baseline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7B3E5D1-EFCC-4E1F-A929-D0F0E2C6538D}" type="slidenum">
              <a:rPr lang="en-US" altLang="en-US" sz="1200" baseline="0"/>
              <a:pPr/>
              <a:t>2</a:t>
            </a:fld>
            <a:endParaRPr lang="en-US" altLang="en-US" sz="1200" baseline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86EF5EB-7079-4A77-9EDA-70F26B8E33DB}" type="slidenum">
              <a:rPr lang="en-US" altLang="en-US" sz="1200" baseline="0"/>
              <a:pPr/>
              <a:t>26</a:t>
            </a:fld>
            <a:endParaRPr lang="en-US" altLang="en-US" sz="1200" baseline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6E209C8-DFB9-402E-9ADD-005F77FA4459}" type="slidenum">
              <a:rPr lang="en-US" altLang="en-US" sz="1200" baseline="0"/>
              <a:pPr/>
              <a:t>27</a:t>
            </a:fld>
            <a:endParaRPr lang="en-US" altLang="en-US" sz="1200" baseline="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8EF7784-5B40-4B16-8A63-1F16D9874412}" type="slidenum">
              <a:rPr lang="en-US" altLang="en-US" sz="1200" baseline="0"/>
              <a:pPr/>
              <a:t>29</a:t>
            </a:fld>
            <a:endParaRPr lang="en-US" altLang="en-US" sz="1200" baseline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37F8721-A90E-406D-9EBA-14277934B869}" type="slidenum">
              <a:rPr lang="en-US" altLang="en-US" sz="1200" baseline="0"/>
              <a:pPr/>
              <a:t>30</a:t>
            </a:fld>
            <a:endParaRPr lang="en-US" altLang="en-US" sz="1200" baseline="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CC3E7B2-600C-4DA3-8059-7AF3A4C18B20}" type="slidenum">
              <a:rPr lang="en-US" altLang="en-US" sz="1200" baseline="0"/>
              <a:pPr/>
              <a:t>32</a:t>
            </a:fld>
            <a:endParaRPr lang="en-US" altLang="en-US" sz="1200" baseline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86A554C-D461-46A5-83C5-EB3727D992B0}" type="slidenum">
              <a:rPr lang="en-US" altLang="en-US" sz="1200" baseline="0"/>
              <a:pPr/>
              <a:t>33</a:t>
            </a:fld>
            <a:endParaRPr lang="en-US" altLang="en-US" sz="1200" baseline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01E1AC2-7F49-4920-AAE3-6439F2703C0A}" type="slidenum">
              <a:rPr lang="en-US" altLang="en-US" sz="1200" baseline="0"/>
              <a:pPr/>
              <a:t>34</a:t>
            </a:fld>
            <a:endParaRPr lang="en-US" altLang="en-US" sz="1200" baseline="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40DB2C-0F6E-4668-8C37-12D7194A113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636974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239E42-7927-4E10-9307-C2267ACCEF5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028375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B1945A-2889-4C6D-A754-6EA1EE9EE42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23579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93617859-0EBA-4AD0-868F-3BF3F3FB4164}" type="slidenum">
              <a:rPr lang="en-US" altLang="en-US" sz="1200" baseline="0"/>
              <a:pPr/>
              <a:t>6</a:t>
            </a:fld>
            <a:endParaRPr lang="en-US" altLang="en-US" sz="1200" baseline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914636-4C2C-48AF-9AB9-614883AE1ED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l-GR" altLang="en-US" smtClean="0">
                <a:cs typeface="Times New Roman" panose="02020603050405020304" pitchFamily="18" charset="0"/>
              </a:rPr>
              <a:t>ε</a:t>
            </a:r>
            <a:r>
              <a:rPr lang="en-US" altLang="en-US" smtClean="0"/>
              <a:t> is the cell potential at any condition, and </a:t>
            </a:r>
            <a:r>
              <a:rPr lang="el-GR" altLang="en-US" smtClean="0">
                <a:cs typeface="Times New Roman" panose="02020603050405020304" pitchFamily="18" charset="0"/>
              </a:rPr>
              <a:t>ε</a:t>
            </a:r>
            <a:r>
              <a:rPr lang="en-US" altLang="en-US" smtClean="0">
                <a:sym typeface="Symbol" panose="05050102010706020507" pitchFamily="18" charset="2"/>
              </a:rPr>
              <a:t></a:t>
            </a:r>
            <a:r>
              <a:rPr lang="en-US" altLang="en-US" smtClean="0"/>
              <a:t> is the cell potential under standard conditions (1.0 </a:t>
            </a:r>
            <a:r>
              <a:rPr lang="en-US" altLang="en-US" i="1" smtClean="0"/>
              <a:t>M</a:t>
            </a:r>
            <a:r>
              <a:rPr lang="en-US" altLang="en-US" smtClean="0"/>
              <a:t> or 1 atm, and 25</a:t>
            </a:r>
            <a:r>
              <a:rPr lang="en-US" altLang="en-US" smtClean="0">
                <a:sym typeface="Symbol" panose="05050102010706020507" pitchFamily="18" charset="2"/>
              </a:rPr>
              <a:t></a:t>
            </a:r>
            <a:r>
              <a:rPr lang="en-US" altLang="en-US" smtClean="0"/>
              <a:t>C).</a:t>
            </a:r>
          </a:p>
          <a:p>
            <a:pPr eaLnBrk="1" hangingPunct="1"/>
            <a:r>
              <a:rPr lang="el-GR" altLang="en-US" smtClean="0">
                <a:cs typeface="Times New Roman" panose="02020603050405020304" pitchFamily="18" charset="0"/>
              </a:rPr>
              <a:t>ε</a:t>
            </a:r>
            <a:r>
              <a:rPr lang="en-US" altLang="en-US" smtClean="0"/>
              <a:t> equals zero when the cell is in equilibrium ("dead" battery). </a:t>
            </a:r>
            <a:r>
              <a:rPr lang="el-GR" altLang="en-US" smtClean="0">
                <a:cs typeface="Times New Roman" panose="02020603050405020304" pitchFamily="18" charset="0"/>
              </a:rPr>
              <a:t>ε</a:t>
            </a:r>
            <a:r>
              <a:rPr lang="en-US" altLang="en-US" smtClean="0">
                <a:sym typeface="Symbol" panose="05050102010706020507" pitchFamily="18" charset="2"/>
              </a:rPr>
              <a:t></a:t>
            </a:r>
            <a:r>
              <a:rPr lang="en-US" altLang="en-US" smtClean="0"/>
              <a:t> is equal to zero for a concentration cell.</a:t>
            </a:r>
          </a:p>
        </p:txBody>
      </p:sp>
    </p:spTree>
    <p:extLst>
      <p:ext uri="{BB962C8B-B14F-4D97-AF65-F5344CB8AC3E}">
        <p14:creationId xmlns:p14="http://schemas.microsoft.com/office/powerpoint/2010/main" val="5929288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E440102-3A0F-44E0-A8C8-E395CCDD590E}" type="slidenum">
              <a:rPr lang="en-US" altLang="en-US" sz="1200" baseline="0"/>
              <a:pPr/>
              <a:t>40</a:t>
            </a:fld>
            <a:endParaRPr lang="en-US" altLang="en-US" sz="1200" baseline="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A8F01B81-4356-4476-9C6F-5F5AECF94211}" type="slidenum">
              <a:rPr lang="en-US" altLang="en-US" sz="1200" baseline="0"/>
              <a:pPr/>
              <a:t>41</a:t>
            </a:fld>
            <a:endParaRPr lang="en-US" altLang="en-US" sz="1200" baseline="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344D6F7-ABA0-455B-8497-7739B33052C1}" type="slidenum">
              <a:rPr lang="en-US" altLang="en-US" sz="1200" baseline="0"/>
              <a:pPr/>
              <a:t>42</a:t>
            </a:fld>
            <a:endParaRPr lang="en-US" altLang="en-US" sz="1200" baseline="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F03435A-675C-4DC7-AF13-7225C5F8A798}" type="slidenum">
              <a:rPr lang="en-US" altLang="en-US" sz="1200" baseline="0"/>
              <a:pPr/>
              <a:t>43</a:t>
            </a:fld>
            <a:endParaRPr lang="en-US" altLang="en-US" sz="1200" baseline="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8079C9A-7913-436D-AD58-D6A6FEA12205}" type="slidenum">
              <a:rPr lang="en-US" altLang="en-US" sz="1200" baseline="0"/>
              <a:pPr/>
              <a:t>45</a:t>
            </a:fld>
            <a:endParaRPr lang="en-US" altLang="en-US" sz="1200" baseline="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0DDD883-2425-44C6-8110-2B73D43B7BBE}" type="slidenum">
              <a:rPr lang="en-US" altLang="en-US" sz="1200" baseline="0"/>
              <a:pPr/>
              <a:t>46</a:t>
            </a:fld>
            <a:endParaRPr lang="en-US" altLang="en-US" sz="1200" baseline="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015AAF8A-E57B-4077-991B-F7BE0FFCD3E0}" type="slidenum">
              <a:rPr lang="en-US" altLang="en-US" sz="1200" baseline="0"/>
              <a:pPr/>
              <a:t>47</a:t>
            </a:fld>
            <a:endParaRPr lang="en-US" altLang="en-US" sz="1200" baseline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1546459-FFAA-48BC-9D3D-5A2FA6EC64D3}" type="slidenum">
              <a:rPr lang="en-US" altLang="en-US" sz="1200" baseline="0"/>
              <a:pPr/>
              <a:t>48</a:t>
            </a:fld>
            <a:endParaRPr lang="en-US" altLang="en-US" sz="1200" baseline="0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94A5AA66-3737-436B-8CDF-39D6D1C03ACE}" type="slidenum">
              <a:rPr lang="en-US" altLang="en-US" sz="1200" baseline="0"/>
              <a:pPr/>
              <a:t>49</a:t>
            </a:fld>
            <a:endParaRPr lang="en-US" altLang="en-US" sz="1200" baseline="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A376C024-E18D-41DF-8CCC-D7AEC25CF801}" type="slidenum">
              <a:rPr lang="en-US" altLang="en-US" sz="1200" baseline="0"/>
              <a:pPr/>
              <a:t>7</a:t>
            </a:fld>
            <a:endParaRPr lang="en-US" altLang="en-US" sz="1200" baseline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F93781A-B006-4275-870A-28F88B463D98}" type="slidenum">
              <a:rPr lang="en-US" altLang="en-US" sz="1200" baseline="0"/>
              <a:pPr/>
              <a:t>50</a:t>
            </a:fld>
            <a:endParaRPr lang="en-US" altLang="en-US" sz="1200" baseline="0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AD0C53D-8ECD-445E-BE5C-CB80F0A66459}" type="slidenum">
              <a:rPr lang="en-US" altLang="en-US" sz="1200" baseline="0"/>
              <a:pPr/>
              <a:t>52</a:t>
            </a:fld>
            <a:endParaRPr lang="en-US" altLang="en-US" sz="1200" baseline="0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FDD1863-8EEB-48C2-AE72-3A7FF21E3232}" type="slidenum">
              <a:rPr lang="en-US" altLang="en-US" sz="1200" baseline="0"/>
              <a:pPr/>
              <a:t>53</a:t>
            </a:fld>
            <a:endParaRPr lang="en-US" altLang="en-US" sz="1200" baseline="0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91CB7619-12E9-46CD-8680-6E970F783FE8}" type="slidenum">
              <a:rPr lang="en-US" altLang="en-US" sz="1200" baseline="0"/>
              <a:pPr/>
              <a:t>8</a:t>
            </a:fld>
            <a:endParaRPr lang="en-US" altLang="en-US" sz="1200" baseline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C2FFDAE-F9A9-4426-93A2-BD33C716BF67}" type="slidenum">
              <a:rPr lang="en-US" altLang="en-US" sz="1200" baseline="0"/>
              <a:pPr/>
              <a:t>9</a:t>
            </a:fld>
            <a:endParaRPr lang="en-US" altLang="en-US" sz="1200" baseline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3EEBAAB-3A4F-42FF-91CF-DFFDF184DC3B}" type="slidenum">
              <a:rPr lang="en-US" altLang="en-US" sz="1200" baseline="0"/>
              <a:pPr/>
              <a:t>10</a:t>
            </a:fld>
            <a:endParaRPr lang="en-US" altLang="en-US" sz="1200" baseline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1820B0E-1A00-46C6-982B-5DCA6D1A2FDD}" type="slidenum">
              <a:rPr lang="en-US" altLang="en-US" sz="1200" baseline="0"/>
              <a:pPr/>
              <a:t>11</a:t>
            </a:fld>
            <a:endParaRPr lang="en-US" altLang="en-US" sz="1200" baseline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083AEF2F-86F6-42F2-9ECD-55DFD5973835}" type="slidenum">
              <a:rPr lang="en-US" altLang="en-US" sz="1200" baseline="0"/>
              <a:pPr/>
              <a:t>12</a:t>
            </a:fld>
            <a:endParaRPr lang="en-US" altLang="en-US" sz="1200" baseline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953000" y="2057400"/>
            <a:ext cx="3810000" cy="9906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0" y="3352800"/>
            <a:ext cx="3136900" cy="82232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7362352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F6023-0FEA-425A-90C8-75F4CBED65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8751939"/>
      </p:ext>
    </p:extLst>
  </p:cSld>
  <p:clrMapOvr>
    <a:masterClrMapping/>
  </p:clrMapOvr>
  <p:transition spd="med">
    <p:wipe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13446-7C53-4C09-B118-711BD4CDD5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6068880"/>
      </p:ext>
    </p:extLst>
  </p:cSld>
  <p:clrMapOvr>
    <a:masterClrMapping/>
  </p:clrMapOvr>
  <p:transition spd="med">
    <p:wipe dir="r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62254-556C-4497-B0B9-A6AE1BBA2D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6269582"/>
      </p:ext>
    </p:extLst>
  </p:cSld>
  <p:clrMapOvr>
    <a:masterClrMapping/>
  </p:clrMapOvr>
  <p:transition spd="med">
    <p:wipe dir="r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F7C9D-19EB-4899-9534-0756172EC0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1953604"/>
      </p:ext>
    </p:extLst>
  </p:cSld>
  <p:clrMapOvr>
    <a:masterClrMapping/>
  </p:clrMapOvr>
  <p:transition spd="med">
    <p:wipe dir="r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A4A49-450C-4951-BA0B-DEBB8B934F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7947462"/>
      </p:ext>
    </p:extLst>
  </p:cSld>
  <p:clrMapOvr>
    <a:masterClrMapping/>
  </p:clrMapOvr>
  <p:transition spd="med">
    <p:wipe dir="r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D6BAD-3184-4199-8EA3-F5BCE1902C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8283173"/>
      </p:ext>
    </p:extLst>
  </p:cSld>
  <p:clrMapOvr>
    <a:masterClrMapping/>
  </p:clrMapOvr>
  <p:transition spd="med">
    <p:wipe dir="r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5DF82-992D-4936-BD8D-1699F1E631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7881186"/>
      </p:ext>
    </p:extLst>
  </p:cSld>
  <p:clrMapOvr>
    <a:masterClrMapping/>
  </p:clrMapOvr>
  <p:transition spd="med">
    <p:wipe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C01F7-FA5F-4BE2-8D62-CC1ECD898C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4017016"/>
      </p:ext>
    </p:extLst>
  </p:cSld>
  <p:clrMapOvr>
    <a:masterClrMapping/>
  </p:clrMapOvr>
  <p:transition spd="med">
    <p:wipe dir="r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0A4F9-AE58-4451-A9A3-48A25E6AB4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7065426"/>
      </p:ext>
    </p:extLst>
  </p:cSld>
  <p:clrMapOvr>
    <a:masterClrMapping/>
  </p:clrMapOvr>
  <p:transition spd="med">
    <p:wipe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11432-E225-425E-8D27-6AACF5DD6F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2847226"/>
      </p:ext>
    </p:extLst>
  </p:cSld>
  <p:clrMapOvr>
    <a:masterClrMapping/>
  </p:clrMapOvr>
  <p:transition spd="med">
    <p:wipe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85ABC-4056-413F-858A-F84DBEB12A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1451404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69730-3F9B-408C-8656-4434317C79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1982292"/>
      </p:ext>
    </p:extLst>
  </p:cSld>
  <p:clrMapOvr>
    <a:masterClrMapping/>
  </p:clrMapOvr>
  <p:transition spd="med">
    <p:wipe dir="r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78AD2-F636-43FE-8A3C-C85F010FB6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3419015"/>
      </p:ext>
    </p:extLst>
  </p:cSld>
  <p:clrMapOvr>
    <a:masterClrMapping/>
  </p:clrMapOvr>
  <p:transition spd="med">
    <p:wipe dir="r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1E920-8F71-40DD-8673-0FA393F996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0217976"/>
      </p:ext>
    </p:extLst>
  </p:cSld>
  <p:clrMapOvr>
    <a:masterClrMapping/>
  </p:clrMapOvr>
  <p:transition spd="med">
    <p:wipe dir="r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F602C-DFAF-481A-8C34-A01587E904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0278723"/>
      </p:ext>
    </p:extLst>
  </p:cSld>
  <p:clrMapOvr>
    <a:masterClrMapping/>
  </p:clrMapOvr>
  <p:transition spd="med">
    <p:wipe dir="r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894A2-92C5-4EB4-ABA3-AB7EA64B58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6634888"/>
      </p:ext>
    </p:extLst>
  </p:cSld>
  <p:clrMapOvr>
    <a:masterClrMapping/>
  </p:clrMapOvr>
  <p:transition spd="med">
    <p:wipe dir="r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19103-9FB4-437E-AB62-F8A4546257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8546794"/>
      </p:ext>
    </p:extLst>
  </p:cSld>
  <p:clrMapOvr>
    <a:masterClrMapping/>
  </p:clrMapOvr>
  <p:transition spd="med">
    <p:wipe dir="r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D2812-7979-46B8-9C4E-DCED9BAECC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0839432"/>
      </p:ext>
    </p:extLst>
  </p:cSld>
  <p:clrMapOvr>
    <a:masterClrMapping/>
  </p:clrMapOvr>
  <p:transition spd="med">
    <p:wipe dir="r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604BC-60AB-4FE9-92C2-A65AA6A5F3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4037246"/>
      </p:ext>
    </p:extLst>
  </p:cSld>
  <p:clrMapOvr>
    <a:masterClrMapping/>
  </p:clrMapOvr>
  <p:transition spd="med">
    <p:wipe dir="r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E3D4C-0F97-44BA-9094-BD25782758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8905361"/>
      </p:ext>
    </p:extLst>
  </p:cSld>
  <p:clrMapOvr>
    <a:masterClrMapping/>
  </p:clrMapOvr>
  <p:transition spd="med">
    <p:wipe dir="r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E41EA-3B20-4157-A0D9-5FB3B8EDC3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119361"/>
      </p:ext>
    </p:extLst>
  </p:cSld>
  <p:clrMapOvr>
    <a:masterClrMapping/>
  </p:clrMapOvr>
  <p:transition spd="med">
    <p:wipe dir="r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4F2AC-165A-4B32-AFFE-1FDEA303C1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6463222"/>
      </p:ext>
    </p:extLst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E74EF-F3F2-4602-ABC3-619D23C0AC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730248"/>
      </p:ext>
    </p:extLst>
  </p:cSld>
  <p:clrMapOvr>
    <a:masterClrMapping/>
  </p:clrMapOvr>
  <p:transition spd="med">
    <p:wipe dir="r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CD92F-0676-4A71-977C-C38EB4E09B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8220320"/>
      </p:ext>
    </p:extLst>
  </p:cSld>
  <p:clrMapOvr>
    <a:masterClrMapping/>
  </p:clrMapOvr>
  <p:transition spd="med">
    <p:wipe dir="r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60942-6BA3-4250-8BED-A994D25A9D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0199588"/>
      </p:ext>
    </p:extLst>
  </p:cSld>
  <p:clrMapOvr>
    <a:masterClrMapping/>
  </p:clrMapOvr>
  <p:transition spd="med">
    <p:wipe dir="r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60DE9-7692-47C9-91B9-BA2D0FF596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4369350"/>
      </p:ext>
    </p:extLst>
  </p:cSld>
  <p:clrMapOvr>
    <a:masterClrMapping/>
  </p:clrMapOvr>
  <p:transition spd="med">
    <p:wipe dir="r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848DF-1734-4C5D-B747-155359AA61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1452082"/>
      </p:ext>
    </p:extLst>
  </p:cSld>
  <p:clrMapOvr>
    <a:masterClrMapping/>
  </p:clrMapOvr>
  <p:transition spd="med">
    <p:wipe dir="r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9388D-791A-40DA-8084-5F80000765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7658618"/>
      </p:ext>
    </p:extLst>
  </p:cSld>
  <p:clrMapOvr>
    <a:masterClrMapping/>
  </p:clrMapOvr>
  <p:transition spd="med">
    <p:wipe dir="r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6BFDE-35B8-44DD-AE93-5E837A38B1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0034799"/>
      </p:ext>
    </p:extLst>
  </p:cSld>
  <p:clrMapOvr>
    <a:masterClrMapping/>
  </p:clrMapOvr>
  <p:transition spd="med">
    <p:wipe dir="r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B2A74-D6FB-44BA-98E3-C7A797BEF3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3037024"/>
      </p:ext>
    </p:extLst>
  </p:cSld>
  <p:clrMapOvr>
    <a:masterClrMapping/>
  </p:clrMapOvr>
  <p:transition spd="med">
    <p:wipe dir="r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95C9D-0525-4468-80BC-77069E7A17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1050197"/>
      </p:ext>
    </p:extLst>
  </p:cSld>
  <p:clrMapOvr>
    <a:masterClrMapping/>
  </p:clrMapOvr>
  <p:transition spd="med">
    <p:wipe dir="r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8C5EF-8481-488E-9238-5AF609FEDA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4853614"/>
      </p:ext>
    </p:extLst>
  </p:cSld>
  <p:clrMapOvr>
    <a:masterClrMapping/>
  </p:clrMapOvr>
  <p:transition spd="med">
    <p:wipe dir="r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23A82-2F94-420A-A7E9-9DE70BECC7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999224"/>
      </p:ext>
    </p:extLst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C8897-75C3-41F5-941B-C62DFF3CDA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3586437"/>
      </p:ext>
    </p:extLst>
  </p:cSld>
  <p:clrMapOvr>
    <a:masterClrMapping/>
  </p:clrMapOvr>
  <p:transition spd="med">
    <p:wipe dir="r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F8DED-3E31-4572-9DC1-0CEFF323F1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6817887"/>
      </p:ext>
    </p:extLst>
  </p:cSld>
  <p:clrMapOvr>
    <a:masterClrMapping/>
  </p:clrMapOvr>
  <p:transition spd="med">
    <p:wipe dir="r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A7187-2AE7-4121-9A7E-7247D6FF5D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5221244"/>
      </p:ext>
    </p:extLst>
  </p:cSld>
  <p:clrMapOvr>
    <a:masterClrMapping/>
  </p:clrMapOvr>
  <p:transition spd="med">
    <p:wipe dir="r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28956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289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866FA-D79F-4748-A26D-5EB73E403F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989086"/>
      </p:ext>
    </p:extLst>
  </p:cSld>
  <p:clrMapOvr>
    <a:masterClrMapping/>
  </p:clrMapOvr>
  <p:transition spd="med">
    <p:wipe dir="r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4A7CF-F4F5-4411-A5EA-F0D0FAFAA5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8101977"/>
      </p:ext>
    </p:extLst>
  </p:cSld>
  <p:clrMapOvr>
    <a:masterClrMapping/>
  </p:clrMapOvr>
  <p:transition spd="med">
    <p:wipe dir="r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A0361-9D5A-4136-8321-17D6DECEC6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525610"/>
      </p:ext>
    </p:extLst>
  </p:cSld>
  <p:clrMapOvr>
    <a:masterClrMapping/>
  </p:clrMapOvr>
  <p:transition spd="med">
    <p:wipe dir="r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30235-40A9-4DA2-BAC4-6FCEC79B50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8808471"/>
      </p:ext>
    </p:extLst>
  </p:cSld>
  <p:clrMapOvr>
    <a:masterClrMapping/>
  </p:clrMapOvr>
  <p:transition spd="med">
    <p:wipe dir="r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38363-5BEF-40B2-B926-6BC634FAF7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8177910"/>
      </p:ext>
    </p:extLst>
  </p:cSld>
  <p:clrMapOvr>
    <a:masterClrMapping/>
  </p:clrMapOvr>
  <p:transition spd="med">
    <p:wipe dir="r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76A16-C955-4E06-BAAA-DD0C278021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8111711"/>
      </p:ext>
    </p:extLst>
  </p:cSld>
  <p:clrMapOvr>
    <a:masterClrMapping/>
  </p:clrMapOvr>
  <p:transition spd="med">
    <p:wipe dir="r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E783F-EC0C-4546-92CC-DC5AD254B0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9705728"/>
      </p:ext>
    </p:extLst>
  </p:cSld>
  <p:clrMapOvr>
    <a:masterClrMapping/>
  </p:clrMapOvr>
  <p:transition spd="med">
    <p:wipe dir="r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9147D-1ADB-4914-A631-769EAF3F8B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5286875"/>
      </p:ext>
    </p:extLst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C0129-B041-429D-818F-1943EDFE22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941759"/>
      </p:ext>
    </p:extLst>
  </p:cSld>
  <p:clrMapOvr>
    <a:masterClrMapping/>
  </p:clrMapOvr>
  <p:transition spd="med">
    <p:wipe dir="r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D07AD-E85D-4003-ACF2-A729D555CA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9147109"/>
      </p:ext>
    </p:extLst>
  </p:cSld>
  <p:clrMapOvr>
    <a:masterClrMapping/>
  </p:clrMapOvr>
  <p:transition spd="med">
    <p:wipe dir="r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E112B-DB5B-4D95-8E4A-25288436F6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0019082"/>
      </p:ext>
    </p:extLst>
  </p:cSld>
  <p:clrMapOvr>
    <a:masterClrMapping/>
  </p:clrMapOvr>
  <p:transition spd="med">
    <p:wipe dir="r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4CF49-678A-4ED0-A82C-2FD9EF0A91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7758745"/>
      </p:ext>
    </p:extLst>
  </p:cSld>
  <p:clrMapOvr>
    <a:masterClrMapping/>
  </p:clrMapOvr>
  <p:transition spd="med">
    <p:wipe dir="r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28956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289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78480-3B5A-43F4-875B-E8D0722266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2818946"/>
      </p:ext>
    </p:extLst>
  </p:cSld>
  <p:clrMapOvr>
    <a:masterClrMapping/>
  </p:clrMapOvr>
  <p:transition spd="med">
    <p:wipe dir="r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F2A396A2-D155-4AB9-99AF-444715BDD9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344217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D3D89E57-C1A4-4080-85F4-81DDC1DEDF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860854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F4D2A708-38DA-4257-B31C-5BCF4DF5B6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965908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3AA46102-9D02-4798-A71B-4EB56EEBF5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556653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D55F2C42-71BF-4CCA-BB3F-268C32525C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291614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6F7CB33E-5525-4BE7-93B9-74B7904F23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0380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715B5-D601-44B4-B4DB-9BF53577B2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2168744"/>
      </p:ext>
    </p:extLst>
  </p:cSld>
  <p:clrMapOvr>
    <a:masterClrMapping/>
  </p:clrMapOvr>
  <p:transition spd="med">
    <p:wipe dir="r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B7A40AE4-D70A-4F22-997C-979081A9BD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040107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2C9EAB75-BBA0-42A5-B3A7-B459BB14A5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127193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43594EC1-1C48-408B-96E7-2924AE881C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010377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719B00FE-DE74-4D05-89CC-70D4940BE7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155660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4254BA3C-FFF0-4C40-8CE8-D1550C07DC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543883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94887DB0-B1C4-4BD1-8E07-336D5DDDAA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518019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0A62FF47-4530-4CDA-BCED-6C6AF1CA98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022530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6D4199C1-50F1-433A-BDC9-676AC604FC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328269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808FF545-4EE4-48A4-9F1F-CC9A27861B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475612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DE76FE0A-9C10-40BB-BFC7-A14D508EE8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8427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2F21F-9550-4676-B18A-D1BA88BBE1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4836657"/>
      </p:ext>
    </p:extLst>
  </p:cSld>
  <p:clrMapOvr>
    <a:masterClrMapping/>
  </p:clrMapOvr>
  <p:transition spd="med">
    <p:wipe dir="r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566CE9B1-28FA-4B3F-8B97-0C97913449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482413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A164FB1A-33AC-4EBD-8EBD-3AD718CD5F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768954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A1825697-F69F-4579-9654-6311F2A4C5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270006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C67DEDEC-EEA1-454B-91CD-96294ACF68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718274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9AB82A38-6A7E-4DFC-B2D3-2FEE1E6B65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627542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13A77E3B-B7DB-4358-8FBD-A1D4E0A5EF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949920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65AB2990-541D-42FB-A700-04034C6EBC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298579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A7059B03-15B1-452D-870E-5DC5580F3B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947941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957F4799-77B2-4C61-8400-AF75E8B1FD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3078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AA34989E-5BA5-447B-8F57-2D2DC64F6D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8570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41A02-32BE-4C14-AFBE-1C096604DB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7531730"/>
      </p:ext>
    </p:extLst>
  </p:cSld>
  <p:clrMapOvr>
    <a:masterClrMapping/>
  </p:clrMapOvr>
  <p:transition spd="med">
    <p:wipe dir="r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29202DB1-FBD9-4E4D-9EB1-377E7F6751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767384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7E01AE36-443B-4E11-9630-86C9FB4604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750494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1D88A48B-EFE8-4D27-B1D4-D9A4918321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083107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FA5FF0BD-E0BB-4AA0-BBA7-1A4EC977ED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684906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905195F9-9C60-4978-87A6-AC6E5CA812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222617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5766F5E7-13D0-4CE4-8259-F7C5ED1F6D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95530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F88EA256-81C2-45AB-A69C-5680C882AF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821075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333966B0-CEC3-4ED2-9F57-8A0DC54AAF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659042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B5F613F9-D0E8-4CD9-BCC4-C76A3D21CE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580349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1F885C8E-DC59-432B-AEBF-EAAD2FC857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52975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03F31-A124-43FA-8956-A90C4C1F69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0467128"/>
      </p:ext>
    </p:extLst>
  </p:cSld>
  <p:clrMapOvr>
    <a:masterClrMapping/>
  </p:clrMapOvr>
  <p:transition spd="med">
    <p:wipe dir="r"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B6BD7C81-F21F-4CE8-8A65-669BCFC7F7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939090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1DCB278E-29C3-4385-90C2-F406352583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315958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B45C0F68-5948-447B-835D-1000DF577A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390011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061D6257-7651-4962-8A84-AF93AEA2C2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740201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24D4A75F-422B-4AE3-9CBA-F9DBA5F6B6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53674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0C29393C-EA62-4F88-AF4B-A7C6BF7D54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704988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771EF98A-A6C7-4D4F-8B5C-3DF33605DA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61868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5D73330F-0BF1-4389-833F-E0CD564F30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856466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066C47A7-1DF8-411C-9CB1-91681D0CF8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544075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6AC60A6F-52E8-4BD5-B16E-CE1CD39311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08452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1D3CA-77E2-4184-B565-409A921F35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2885014"/>
      </p:ext>
    </p:extLst>
  </p:cSld>
  <p:clrMapOvr>
    <a:masterClrMapping/>
  </p:clrMapOvr>
  <p:transition spd="med">
    <p:wipe dir="r"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73533926-64A6-4D3C-B5A8-4780444188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967607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1A161309-767C-4BD7-AE59-ADCD170057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951377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06C2DDD9-2F5D-4411-9945-FF7FB12ABA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383980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6ABD5CF2-E85D-4EE2-B399-27A026B685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171038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6C49D0C2-2891-4D2C-A1CC-7FFFB770C3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483591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80FE400C-AC64-4C2A-B829-FEAA50BBC4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226225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BE4CC6D4-86A8-4527-83C8-126E46A6CF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881924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F9004E58-0899-46D7-9007-C086F24040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120651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DC2FD739-540A-41C5-9527-3D701B993B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737391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88714AB0-7CBB-43AA-A5E9-398ADB05D8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9185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CAD71-2409-4F93-B97A-881F26D175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0920733"/>
      </p:ext>
    </p:extLst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7973C-FC20-4874-B67A-9DCC52373D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2912490"/>
      </p:ext>
    </p:extLst>
  </p:cSld>
  <p:clrMapOvr>
    <a:masterClrMapping/>
  </p:clrMapOvr>
  <p:transition spd="med">
    <p:wipe dir="r"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13EB1087-EA5B-44C0-AFDF-3B6158E8D3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59041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A7DDAD7E-01D4-41F6-86A2-A159AE2BCD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521812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B85EE4A7-9C00-48ED-8501-2F81F51292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1222681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1448527A-6B63-46B6-9CF3-3A619EAA8D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081730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B466A545-813F-4262-8F58-B4D3C0E2FA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197684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D4AE0C6F-5C20-4558-B5EB-BFAA24898F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241468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E592D0A0-ED02-4CFE-8DA2-902D464E25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50560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3586FB27-CAE5-4BC3-97BB-ABF7B069CC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8700893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F60C9CC7-AFD0-463D-9993-1BF59B2019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4588140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BBFCEE57-0417-4E68-AAF3-F9BE71296A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11025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45A2E-1534-4B87-A7B8-25A78DD046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5413947"/>
      </p:ext>
    </p:extLst>
  </p:cSld>
  <p:clrMapOvr>
    <a:masterClrMapping/>
  </p:clrMapOvr>
  <p:transition spd="med">
    <p:wipe dir="r"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5676A76E-CDF7-4C0E-8C72-F4EA9FBD97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665088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6321543A-C227-4AD3-B243-918645B2D1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9161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3DD2CA10-5DFF-4D0B-A634-2F98958B75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4932223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28E720E0-1601-4749-8D77-A0B42320D5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75564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A8D59CF6-6A55-4394-949F-1E25E3EE1C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854342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1296862D-8912-4F8F-A1B0-00FA2107C7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694576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C2392E-F832-443F-9C8E-A79697D03B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470469"/>
      </p:ext>
    </p:extLst>
  </p:cSld>
  <p:clrMapOvr>
    <a:masterClrMapping/>
  </p:clrMapOvr>
  <p:transition spd="med">
    <p:wipe dir="r"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49410B-BB79-4FF6-B4B4-CF16CD15F8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2311084"/>
      </p:ext>
    </p:extLst>
  </p:cSld>
  <p:clrMapOvr>
    <a:masterClrMapping/>
  </p:clrMapOvr>
  <p:transition spd="med">
    <p:wipe dir="r"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50CE54-4CB6-41C3-9D9D-C17C48070C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8602075"/>
      </p:ext>
    </p:extLst>
  </p:cSld>
  <p:clrMapOvr>
    <a:masterClrMapping/>
  </p:clrMapOvr>
  <p:transition spd="med">
    <p:wipe dir="r"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4F0034-FE63-43F8-B044-4F45E6F09D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8079798"/>
      </p:ext>
    </p:extLst>
  </p:cSld>
  <p:clrMapOvr>
    <a:masterClrMapping/>
  </p:clrMapOvr>
  <p:transition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E1BDD-8971-4696-90C2-81055531E6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217822"/>
      </p:ext>
    </p:extLst>
  </p:cSld>
  <p:clrMapOvr>
    <a:masterClrMapping/>
  </p:clrMapOvr>
  <p:transition spd="med">
    <p:wipe dir="r"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5EE62A-8F91-4E20-A0A0-14C8F423A1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2616449"/>
      </p:ext>
    </p:extLst>
  </p:cSld>
  <p:clrMapOvr>
    <a:masterClrMapping/>
  </p:clrMapOvr>
  <p:transition spd="med">
    <p:wipe dir="r"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6278E7-F319-4B54-A5CE-3655533B85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4046634"/>
      </p:ext>
    </p:extLst>
  </p:cSld>
  <p:clrMapOvr>
    <a:masterClrMapping/>
  </p:clrMapOvr>
  <p:transition spd="med">
    <p:wipe dir="r"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F1D69A-ED5D-4AA8-9462-877C7548DD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4297692"/>
      </p:ext>
    </p:extLst>
  </p:cSld>
  <p:clrMapOvr>
    <a:masterClrMapping/>
  </p:clrMapOvr>
  <p:transition spd="med">
    <p:wipe dir="r"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CD9C8B-7713-4E28-ACC2-9DDC21DD86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0999220"/>
      </p:ext>
    </p:extLst>
  </p:cSld>
  <p:clrMapOvr>
    <a:masterClrMapping/>
  </p:clrMapOvr>
  <p:transition spd="med">
    <p:wipe dir="r"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0BCD5C-28E4-48E7-B650-6B3587678A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2137330"/>
      </p:ext>
    </p:extLst>
  </p:cSld>
  <p:clrMapOvr>
    <a:masterClrMapping/>
  </p:clrMapOvr>
  <p:transition spd="med">
    <p:wipe dir="r"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AD6377-EEA9-4963-8C81-8F8CD9B872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4411794"/>
      </p:ext>
    </p:extLst>
  </p:cSld>
  <p:clrMapOvr>
    <a:masterClrMapping/>
  </p:clrMapOvr>
  <p:transition spd="med">
    <p:wipe dir="r"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AF1B60-D047-4667-8CE0-215EDDEB87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4794139"/>
      </p:ext>
    </p:extLst>
  </p:cSld>
  <p:clrMapOvr>
    <a:masterClrMapping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61DC8-E3DB-4BC6-876A-8EB1C9C2BE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4386295"/>
      </p:ext>
    </p:extLst>
  </p:cSld>
  <p:clrMapOvr>
    <a:masterClrMapping/>
  </p:clrMapOvr>
  <p:transition spd="med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FAE5D-0F51-40AE-BBEB-30A78E4BFA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8399679"/>
      </p:ext>
    </p:extLst>
  </p:cSld>
  <p:clrMapOvr>
    <a:masterClrMapping/>
  </p:clrMapOvr>
  <p:transition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BCE44-92B9-4690-A90D-ADC76081B3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5039516"/>
      </p:ext>
    </p:extLst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92C82-F248-493D-8703-E6799158EE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7988782"/>
      </p:ext>
    </p:extLst>
  </p:cSld>
  <p:clrMapOvr>
    <a:masterClrMapping/>
  </p:clrMapOvr>
  <p:transition spd="med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A9B5D-0EB0-4F3A-BEA5-F504EFC446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3897400"/>
      </p:ext>
    </p:extLst>
  </p:cSld>
  <p:clrMapOvr>
    <a:masterClrMapping/>
  </p:clrMapOvr>
  <p:transition spd="med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D808-4CE1-4ACB-B2D2-15931138D8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8212171"/>
      </p:ext>
    </p:extLst>
  </p:cSld>
  <p:clrMapOvr>
    <a:masterClrMapping/>
  </p:clrMapOvr>
  <p:transition spd="med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9BBA0-7779-4446-BCD1-A6BB9B4108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15104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BBE98-74D8-4E72-AE6A-03A22D1F2D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348087"/>
      </p:ext>
    </p:extLst>
  </p:cSld>
  <p:clrMapOvr>
    <a:masterClrMapping/>
  </p:clrMapOvr>
  <p:transition spd="med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D3C94-1ADC-4D48-83F8-2C99CDFE44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495566"/>
      </p:ext>
    </p:extLst>
  </p:cSld>
  <p:clrMapOvr>
    <a:masterClrMapping/>
  </p:clrMapOvr>
  <p:transition spd="med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4121A-DC18-4444-99DA-798F4B86AB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7099946"/>
      </p:ext>
    </p:extLst>
  </p:cSld>
  <p:clrMapOvr>
    <a:masterClrMapping/>
  </p:clrMapOvr>
  <p:transition spd="med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D9753-E6C2-4186-B64D-81128F2A98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5029970"/>
      </p:ext>
    </p:extLst>
  </p:cSld>
  <p:clrMapOvr>
    <a:masterClrMapping/>
  </p:clrMapOvr>
  <p:transition spd="med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C187B-9742-4419-8D81-8CDF09FD2B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9555676"/>
      </p:ext>
    </p:extLst>
  </p:cSld>
  <p:clrMapOvr>
    <a:masterClrMapping/>
  </p:clrMapOvr>
  <p:transition spd="med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BAAE8-6041-4150-8607-D16F3D279E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6391953"/>
      </p:ext>
    </p:extLst>
  </p:cSld>
  <p:clrMapOvr>
    <a:masterClrMapping/>
  </p:clrMapOvr>
  <p:transition spd="med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B5E50-F8C3-4A7F-8129-168834889C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8787217"/>
      </p:ext>
    </p:extLst>
  </p:cSld>
  <p:clrMapOvr>
    <a:masterClrMapping/>
  </p:clrMapOvr>
  <p:transition spd="med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88CB3-8541-42B0-91FC-1DDD1B4E03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4452968"/>
      </p:ext>
    </p:extLst>
  </p:cSld>
  <p:clrMapOvr>
    <a:masterClrMapping/>
  </p:clrMapOvr>
  <p:transition spd="med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5270C-01E8-4E2F-9897-8C8605E441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2820144"/>
      </p:ext>
    </p:extLst>
  </p:cSld>
  <p:clrMapOvr>
    <a:masterClrMapping/>
  </p:clrMapOvr>
  <p:transition spd="med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9E4EB-7E44-4B7B-BC20-68A291EFDF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5401872"/>
      </p:ext>
    </p:extLst>
  </p:cSld>
  <p:clrMapOvr>
    <a:masterClrMapping/>
  </p:clrMapOvr>
  <p:transition spd="med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668E5-296D-4190-B9C1-92B0E79FBD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4970332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2709C-DE43-42DC-8875-A25D58369A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0270384"/>
      </p:ext>
    </p:extLst>
  </p:cSld>
  <p:clrMapOvr>
    <a:masterClrMapping/>
  </p:clrMapOvr>
  <p:transition spd="med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0A17D-4F15-4435-8B14-111016F6FB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1777664"/>
      </p:ext>
    </p:extLst>
  </p:cSld>
  <p:clrMapOvr>
    <a:masterClrMapping/>
  </p:clrMapOvr>
  <p:transition spd="med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BDBBF-85D6-43C5-B92A-FBF5854942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8273890"/>
      </p:ext>
    </p:extLst>
  </p:cSld>
  <p:clrMapOvr>
    <a:masterClrMapping/>
  </p:clrMapOvr>
  <p:transition spd="med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18DCC-7259-4D3D-880D-20305F9F49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774800"/>
      </p:ext>
    </p:extLst>
  </p:cSld>
  <p:clrMapOvr>
    <a:masterClrMapping/>
  </p:clrMapOvr>
  <p:transition spd="med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C8B28-423E-4186-9332-E6E3B620C9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9312332"/>
      </p:ext>
    </p:extLst>
  </p:cSld>
  <p:clrMapOvr>
    <a:masterClrMapping/>
  </p:clrMapOvr>
  <p:transition spd="med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C38BB-63B7-4482-B96D-34356BD7CD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6316026"/>
      </p:ext>
    </p:extLst>
  </p:cSld>
  <p:clrMapOvr>
    <a:masterClrMapping/>
  </p:clrMapOvr>
  <p:transition spd="med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D77DB-3B34-462B-8FA5-B95B28FF44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3521106"/>
      </p:ext>
    </p:extLst>
  </p:cSld>
  <p:clrMapOvr>
    <a:masterClrMapping/>
  </p:clrMapOvr>
  <p:transition spd="med"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354DD-25F1-48EE-B5C8-349515552F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0508292"/>
      </p:ext>
    </p:extLst>
  </p:cSld>
  <p:clrMapOvr>
    <a:masterClrMapping/>
  </p:clrMapOvr>
  <p:transition spd="med"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39BF0-CC3A-4E3C-BAE8-7FAE6B14B5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673449"/>
      </p:ext>
    </p:extLst>
  </p:cSld>
  <p:clrMapOvr>
    <a:masterClrMapping/>
  </p:clrMapOvr>
  <p:transition spd="med"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CD716-8549-424D-9F08-93DF10F18B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3083047"/>
      </p:ext>
    </p:extLst>
  </p:cSld>
  <p:clrMapOvr>
    <a:masterClrMapping/>
  </p:clrMapOvr>
  <p:transition spd="med"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ACB5E-8BC7-45A8-9BD7-AA05C2C841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9136214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90B15-828F-4439-9B40-3F3BA28845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9364554"/>
      </p:ext>
    </p:extLst>
  </p:cSld>
  <p:clrMapOvr>
    <a:masterClrMapping/>
  </p:clrMapOvr>
  <p:transition spd="med"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E6052-36F3-42B0-AB5D-9D1D56F550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0106519"/>
      </p:ext>
    </p:extLst>
  </p:cSld>
  <p:clrMapOvr>
    <a:masterClrMapping/>
  </p:clrMapOvr>
  <p:transition spd="med"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463FE-CE84-4C79-B3DE-5FF7E992E2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5426270"/>
      </p:ext>
    </p:extLst>
  </p:cSld>
  <p:clrMapOvr>
    <a:masterClrMapping/>
  </p:clrMapOvr>
  <p:transition spd="med"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C1FE9-EFC1-48AA-B6E9-6E7899E149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9846855"/>
      </p:ext>
    </p:extLst>
  </p:cSld>
  <p:clrMapOvr>
    <a:masterClrMapping/>
  </p:clrMapOvr>
  <p:transition spd="med"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B0702-5C14-4FCA-AE41-CF6C7E495B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0011820"/>
      </p:ext>
    </p:extLst>
  </p:cSld>
  <p:clrMapOvr>
    <a:masterClrMapping/>
  </p:clrMapOvr>
  <p:transition spd="med"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6D49A-FE3D-4660-A32D-E30FA38942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341615"/>
      </p:ext>
    </p:extLst>
  </p:cSld>
  <p:clrMapOvr>
    <a:masterClrMapping/>
  </p:clrMapOvr>
  <p:transition spd="med"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90F3F-4AE2-49C5-9FA4-15069D39A6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4314397"/>
      </p:ext>
    </p:extLst>
  </p:cSld>
  <p:clrMapOvr>
    <a:masterClrMapping/>
  </p:clrMapOvr>
  <p:transition spd="med"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6C7FA-7E7F-4A39-AF4B-8838EA065E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7383262"/>
      </p:ext>
    </p:extLst>
  </p:cSld>
  <p:clrMapOvr>
    <a:masterClrMapping/>
  </p:clrMapOvr>
  <p:transition spd="med"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D3B5C-4A43-4EA7-940B-83BBA76137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1422869"/>
      </p:ext>
    </p:extLst>
  </p:cSld>
  <p:clrMapOvr>
    <a:masterClrMapping/>
  </p:clrMapOvr>
  <p:transition spd="med"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6536A-DE60-41C0-8239-BA5DD4CAB3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7947215"/>
      </p:ext>
    </p:extLst>
  </p:cSld>
  <p:clrMapOvr>
    <a:masterClrMapping/>
  </p:clrMapOvr>
  <p:transition spd="med"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DC6EA-6216-4447-BC0B-CCD48D2C20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3781433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DB239-DD5C-49EB-AFFA-0D130DAEC9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2230406"/>
      </p:ext>
    </p:extLst>
  </p:cSld>
  <p:clrMapOvr>
    <a:masterClrMapping/>
  </p:clrMapOvr>
  <p:transition spd="med"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23047-6797-4987-B114-1712DE5539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3537185"/>
      </p:ext>
    </p:extLst>
  </p:cSld>
  <p:clrMapOvr>
    <a:masterClrMapping/>
  </p:clrMapOvr>
  <p:transition spd="med"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C61D3-E8FF-401C-B11A-23D2C5F089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851985"/>
      </p:ext>
    </p:extLst>
  </p:cSld>
  <p:clrMapOvr>
    <a:masterClrMapping/>
  </p:clrMapOvr>
  <p:transition spd="med"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1F0EC-41C1-475F-A2E6-A4AC035FFD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4853536"/>
      </p:ext>
    </p:extLst>
  </p:cSld>
  <p:clrMapOvr>
    <a:masterClrMapping/>
  </p:clrMapOvr>
  <p:transition spd="med"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115C2-63A1-49F7-B8B7-21AF840CDF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4334310"/>
      </p:ext>
    </p:extLst>
  </p:cSld>
  <p:clrMapOvr>
    <a:masterClrMapping/>
  </p:clrMapOvr>
  <p:transition spd="med"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BBD7C-22E3-4419-95D7-5D651FBA9D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5864664"/>
      </p:ext>
    </p:extLst>
  </p:cSld>
  <p:clrMapOvr>
    <a:masterClrMapping/>
  </p:clrMapOvr>
  <p:transition spd="med"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C4BC6-B031-4DFE-AC78-0AE85FA7D5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4843300"/>
      </p:ext>
    </p:extLst>
  </p:cSld>
  <p:clrMapOvr>
    <a:masterClrMapping/>
  </p:clrMapOvr>
  <p:transition spd="med"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19D95-431E-4894-8694-BC0F1833F1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2784172"/>
      </p:ext>
    </p:extLst>
  </p:cSld>
  <p:clrMapOvr>
    <a:masterClrMapping/>
  </p:clrMapOvr>
  <p:transition spd="med"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C7E6E-B7B7-4056-92EF-401A800283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9964791"/>
      </p:ext>
    </p:extLst>
  </p:cSld>
  <p:clrMapOvr>
    <a:masterClrMapping/>
  </p:clrMapOvr>
  <p:transition spd="med"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B7C7F-EC2F-473E-91FD-8355727762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7416361"/>
      </p:ext>
    </p:extLst>
  </p:cSld>
  <p:clrMapOvr>
    <a:masterClrMapping/>
  </p:clrMapOvr>
  <p:transition spd="med"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AE5A4-808D-43FF-BCA6-03D84288D5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6111621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F3654-4A17-4AAE-81B2-3A78C5BA19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6462943"/>
      </p:ext>
    </p:extLst>
  </p:cSld>
  <p:clrMapOvr>
    <a:masterClrMapping/>
  </p:clrMapOvr>
  <p:transition spd="med"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E7A32-7BC9-4884-A726-897D7F2015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2522363"/>
      </p:ext>
    </p:extLst>
  </p:cSld>
  <p:clrMapOvr>
    <a:masterClrMapping/>
  </p:clrMapOvr>
  <p:transition spd="med"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366CE-405F-41B9-AA12-CDFEC93BE6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2800376"/>
      </p:ext>
    </p:extLst>
  </p:cSld>
  <p:clrMapOvr>
    <a:masterClrMapping/>
  </p:clrMapOvr>
  <p:transition spd="med"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C09F6-6B16-4122-9567-F4A6BFC38A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9848100"/>
      </p:ext>
    </p:extLst>
  </p:cSld>
  <p:clrMapOvr>
    <a:masterClrMapping/>
  </p:clrMapOvr>
  <p:transition spd="med"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025ED-680C-40F7-9A10-5F71C08F4B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4571302"/>
      </p:ext>
    </p:extLst>
  </p:cSld>
  <p:clrMapOvr>
    <a:masterClrMapping/>
  </p:clrMapOvr>
  <p:transition spd="med"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C85CB-4DFE-477D-A4C1-6B4A778283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0286970"/>
      </p:ext>
    </p:extLst>
  </p:cSld>
  <p:clrMapOvr>
    <a:masterClrMapping/>
  </p:clrMapOvr>
  <p:transition spd="med"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D7EF5-E9FB-4F1B-A15D-D44DB6C7E7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0484093"/>
      </p:ext>
    </p:extLst>
  </p:cSld>
  <p:clrMapOvr>
    <a:masterClrMapping/>
  </p:clrMapOvr>
  <p:transition spd="med"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AD7DF-2EC2-4981-83B8-A89422948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1953797"/>
      </p:ext>
    </p:extLst>
  </p:cSld>
  <p:clrMapOvr>
    <a:masterClrMapping/>
  </p:clrMapOvr>
  <p:transition spd="med"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EA294-02CA-482B-82C3-444AA6A549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6576834"/>
      </p:ext>
    </p:extLst>
  </p:cSld>
  <p:clrMapOvr>
    <a:masterClrMapping/>
  </p:clrMapOvr>
  <p:transition spd="med"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38155-309E-4C31-A061-AB8075E79D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0802652"/>
      </p:ext>
    </p:extLst>
  </p:cSld>
  <p:clrMapOvr>
    <a:masterClrMapping/>
  </p:clrMapOvr>
  <p:transition spd="med">
    <p:wipe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8CC1E-A434-436E-B6E8-025C2D956F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939585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5EFFE-647E-45EC-A2A9-CFDA0D3071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4053843"/>
      </p:ext>
    </p:extLst>
  </p:cSld>
  <p:clrMapOvr>
    <a:masterClrMapping/>
  </p:clrMapOvr>
  <p:transition spd="med"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8FBAE-23A4-46FF-8CCB-3826A382A5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8413941"/>
      </p:ext>
    </p:extLst>
  </p:cSld>
  <p:clrMapOvr>
    <a:masterClrMapping/>
  </p:clrMapOvr>
  <p:transition spd="med">
    <p:wipe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CE683-C4A1-46D9-8E59-2972055D62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2718800"/>
      </p:ext>
    </p:extLst>
  </p:cSld>
  <p:clrMapOvr>
    <a:masterClrMapping/>
  </p:clrMapOvr>
  <p:transition spd="med">
    <p:wipe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B40BD-C920-40DE-8B2F-8596B48D41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3043341"/>
      </p:ext>
    </p:extLst>
  </p:cSld>
  <p:clrMapOvr>
    <a:masterClrMapping/>
  </p:clrMapOvr>
  <p:transition spd="med">
    <p:wipe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3E61B-EB64-46C7-AE08-76239950E7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4021491"/>
      </p:ext>
    </p:extLst>
  </p:cSld>
  <p:clrMapOvr>
    <a:masterClrMapping/>
  </p:clrMapOvr>
  <p:transition spd="med">
    <p:wipe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7D722-396C-4B23-B132-0D63DF9600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3208263"/>
      </p:ext>
    </p:extLst>
  </p:cSld>
  <p:clrMapOvr>
    <a:masterClrMapping/>
  </p:clrMapOvr>
  <p:transition spd="med">
    <p:wipe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13C9C-34FA-4106-8C1C-6BC2A28F15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9095521"/>
      </p:ext>
    </p:extLst>
  </p:cSld>
  <p:clrMapOvr>
    <a:masterClrMapping/>
  </p:clrMapOvr>
  <p:transition spd="med">
    <p:wipe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4C3D5-64F7-4781-A813-7B8368129F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5901747"/>
      </p:ext>
    </p:extLst>
  </p:cSld>
  <p:clrMapOvr>
    <a:masterClrMapping/>
  </p:clrMapOvr>
  <p:transition spd="med">
    <p:wipe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E033B-72B7-4164-95D9-BC7001E2F2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9999977"/>
      </p:ext>
    </p:extLst>
  </p:cSld>
  <p:clrMapOvr>
    <a:masterClrMapping/>
  </p:clrMapOvr>
  <p:transition spd="med">
    <p:wipe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22AF8-34A0-48E2-83D6-A06110F648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0232975"/>
      </p:ext>
    </p:extLst>
  </p:cSld>
  <p:clrMapOvr>
    <a:masterClrMapping/>
  </p:clrMapOvr>
  <p:transition spd="med">
    <p:wipe dir="r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DBDAB-A9EB-4468-A9EB-91C215617A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7748761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2F4D8-53A9-4463-B07A-74207EA4C4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5274985"/>
      </p:ext>
    </p:extLst>
  </p:cSld>
  <p:clrMapOvr>
    <a:masterClrMapping/>
  </p:clrMapOvr>
  <p:transition spd="med"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ED0D2-927F-4851-AEB8-183AAAE5B1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3252209"/>
      </p:ext>
    </p:extLst>
  </p:cSld>
  <p:clrMapOvr>
    <a:masterClrMapping/>
  </p:clrMapOvr>
  <p:transition spd="med"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23313-4F02-455C-928D-21F02FD0AB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1795245"/>
      </p:ext>
    </p:extLst>
  </p:cSld>
  <p:clrMapOvr>
    <a:masterClrMapping/>
  </p:clrMapOvr>
  <p:transition spd="med"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75CA8-A41C-4659-8EA0-46AAFB76A2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1147926"/>
      </p:ext>
    </p:extLst>
  </p:cSld>
  <p:clrMapOvr>
    <a:masterClrMapping/>
  </p:clrMapOvr>
  <p:transition spd="med"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A6500-0000-4708-B3E7-9530A27641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0352722"/>
      </p:ext>
    </p:extLst>
  </p:cSld>
  <p:clrMapOvr>
    <a:masterClrMapping/>
  </p:clrMapOvr>
  <p:transition spd="med"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388D7-7E65-4202-8164-21CB2060EF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2959543"/>
      </p:ext>
    </p:extLst>
  </p:cSld>
  <p:clrMapOvr>
    <a:masterClrMapping/>
  </p:clrMapOvr>
  <p:transition spd="med"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C889E-C61F-45FD-A600-7053E99E53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5431073"/>
      </p:ext>
    </p:extLst>
  </p:cSld>
  <p:clrMapOvr>
    <a:masterClrMapping/>
  </p:clrMapOvr>
  <p:transition spd="med"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3CA8E-FD9E-4E67-98F7-829434B912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3287768"/>
      </p:ext>
    </p:extLst>
  </p:cSld>
  <p:clrMapOvr>
    <a:masterClrMapping/>
  </p:clrMapOvr>
  <p:transition spd="med"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18E1F-ADA5-4E95-BA76-305CC3F356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9469707"/>
      </p:ext>
    </p:extLst>
  </p:cSld>
  <p:clrMapOvr>
    <a:masterClrMapping/>
  </p:clrMapOvr>
  <p:transition spd="med"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0EFB9-6863-4138-A39F-089BEAA03C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2114290"/>
      </p:ext>
    </p:extLst>
  </p:cSld>
  <p:clrMapOvr>
    <a:masterClrMapping/>
  </p:clrMapOvr>
  <p:transition spd="med"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14FF0-7451-4EAE-8B99-3D1983FA22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2727832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" Target="../slides/slide2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" Target="../slides/slide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" Target="../slides/slide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6.xml"/><Relationship Id="rId12" Type="http://schemas.openxmlformats.org/officeDocument/2006/relationships/slideLayout" Target="../slideLayouts/slideLayout191.xml"/><Relationship Id="rId2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12" Type="http://schemas.openxmlformats.org/officeDocument/2006/relationships/slideLayout" Target="../slideLayouts/slideLayout203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1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06.xml"/><Relationship Id="rId7" Type="http://schemas.openxmlformats.org/officeDocument/2006/relationships/slideLayout" Target="../slideLayouts/slideLayout210.xml"/><Relationship Id="rId12" Type="http://schemas.openxmlformats.org/officeDocument/2006/relationships/slideLayout" Target="../slideLayouts/slideLayout215.xml"/><Relationship Id="rId2" Type="http://schemas.openxmlformats.org/officeDocument/2006/relationships/slideLayout" Target="../slideLayouts/slideLayout205.xml"/><Relationship Id="rId1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9.xml"/><Relationship Id="rId11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08.xml"/><Relationship Id="rId10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07.xml"/><Relationship Id="rId9" Type="http://schemas.openxmlformats.org/officeDocument/2006/relationships/slideLayout" Target="../slideLayouts/slideLayout2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" Target="../slides/slide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18.xml"/><Relationship Id="rId7" Type="http://schemas.openxmlformats.org/officeDocument/2006/relationships/slideLayout" Target="../slideLayouts/slideLayout222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7.xml"/><Relationship Id="rId1" Type="http://schemas.openxmlformats.org/officeDocument/2006/relationships/slideLayout" Target="../slideLayouts/slideLayout216.xml"/><Relationship Id="rId6" Type="http://schemas.openxmlformats.org/officeDocument/2006/relationships/slideLayout" Target="../slideLayouts/slideLayout221.xml"/><Relationship Id="rId11" Type="http://schemas.openxmlformats.org/officeDocument/2006/relationships/slideLayout" Target="../slideLayouts/slideLayout226.xml"/><Relationship Id="rId5" Type="http://schemas.openxmlformats.org/officeDocument/2006/relationships/slideLayout" Target="../slideLayouts/slideLayout220.xml"/><Relationship Id="rId10" Type="http://schemas.openxmlformats.org/officeDocument/2006/relationships/slideLayout" Target="../slideLayouts/slideLayout225.xml"/><Relationship Id="rId4" Type="http://schemas.openxmlformats.org/officeDocument/2006/relationships/slideLayout" Target="../slideLayouts/slideLayout219.xml"/><Relationship Id="rId9" Type="http://schemas.openxmlformats.org/officeDocument/2006/relationships/slideLayout" Target="../slideLayouts/slideLayout224.xml"/><Relationship Id="rId14" Type="http://schemas.openxmlformats.org/officeDocument/2006/relationships/slide" Target="../slides/slid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" Target="../slides/slide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" Target="../slides/slide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" Target="../slides/slide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" Target="../slides/slide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" Target="../slides/slide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" Target="../slides/slide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" Target="../slides/slid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Line 9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Arc 11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Text Box 13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18.1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1032" name="Text Box 16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</a:rPr>
              <a:t>Balancing Oxidation–Reduction Equations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D402C67-EAEC-4BB2-9947-235BA7173C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5" name="Rectangle 20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036" name="Text Box 21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29" r:id="rId1"/>
    <p:sldLayoutId id="2147487987" r:id="rId2"/>
    <p:sldLayoutId id="2147487988" r:id="rId3"/>
    <p:sldLayoutId id="2147487989" r:id="rId4"/>
    <p:sldLayoutId id="2147487990" r:id="rId5"/>
    <p:sldLayoutId id="2147487991" r:id="rId6"/>
    <p:sldLayoutId id="2147487992" r:id="rId7"/>
    <p:sldLayoutId id="2147487993" r:id="rId8"/>
    <p:sldLayoutId id="2147487994" r:id="rId9"/>
    <p:sldLayoutId id="2147487995" r:id="rId10"/>
    <p:sldLayoutId id="2147487996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1027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0243" name="Line 11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Arc 12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Rectangle 13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48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3.10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000" b="1" baseline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Stoichiometric Calculations: Amounts of Reactants and Products</a:t>
            </a:r>
            <a:endParaRPr lang="en-US" sz="2000" b="1" baseline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77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1777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69FDC1B-9BB4-48A9-A910-D1C066F6C3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252" name="Text Box 16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85" r:id="rId1"/>
    <p:sldLayoutId id="2147488086" r:id="rId2"/>
    <p:sldLayoutId id="2147488087" r:id="rId3"/>
    <p:sldLayoutId id="2147488088" r:id="rId4"/>
    <p:sldLayoutId id="2147488089" r:id="rId5"/>
    <p:sldLayoutId id="2147488090" r:id="rId6"/>
    <p:sldLayoutId id="2147488091" r:id="rId7"/>
    <p:sldLayoutId id="2147488092" r:id="rId8"/>
    <p:sldLayoutId id="2147488093" r:id="rId9"/>
    <p:sldLayoutId id="2147488094" r:id="rId10"/>
    <p:sldLayoutId id="2147488095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7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7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7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77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77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autoUpdateAnimBg="0"/>
      <p:bldP spid="117764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7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776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7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776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7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776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7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776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7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776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1267" name="Line 11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Arc 12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Rectangle 13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272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3.11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11273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The Concept of Limiting Reagent</a:t>
            </a:r>
            <a:endParaRPr lang="en-US" b="1" baseline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879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1879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ACB7DA8-05F3-4276-8949-5842E25675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276" name="Text Box 16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96" r:id="rId1"/>
    <p:sldLayoutId id="2147488097" r:id="rId2"/>
    <p:sldLayoutId id="2147488098" r:id="rId3"/>
    <p:sldLayoutId id="2147488099" r:id="rId4"/>
    <p:sldLayoutId id="2147488100" r:id="rId5"/>
    <p:sldLayoutId id="2147488101" r:id="rId6"/>
    <p:sldLayoutId id="2147488102" r:id="rId7"/>
    <p:sldLayoutId id="2147488103" r:id="rId8"/>
    <p:sldLayoutId id="2147488104" r:id="rId9"/>
    <p:sldLayoutId id="2147488105" r:id="rId10"/>
    <p:sldLayoutId id="2147488106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8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8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8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8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autoUpdateAnimBg="0"/>
      <p:bldP spid="118788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7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878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7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878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7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878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7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878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7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878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2292" name="Rectangle 4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2293" name="Line 5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Text Box 6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Chapter 18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Table of Contents</a:t>
            </a:r>
            <a:endParaRPr lang="en-US" b="1" baseline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296" name="Arc 8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1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1981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7FA4502-2349-4505-8379-DD053BCB16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07" r:id="rId1"/>
    <p:sldLayoutId id="2147488108" r:id="rId2"/>
    <p:sldLayoutId id="2147488109" r:id="rId3"/>
    <p:sldLayoutId id="2147488110" r:id="rId4"/>
    <p:sldLayoutId id="2147488111" r:id="rId5"/>
    <p:sldLayoutId id="2147488112" r:id="rId6"/>
    <p:sldLayoutId id="2147488113" r:id="rId7"/>
    <p:sldLayoutId id="2147488114" r:id="rId8"/>
    <p:sldLayoutId id="2147488115" r:id="rId9"/>
    <p:sldLayoutId id="2147488116" r:id="rId10"/>
    <p:sldLayoutId id="2147488117" r:id="rId11"/>
  </p:sldLayoutIdLst>
  <p:transition spd="med"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316" name="Rectangle 4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3317" name="Line 5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Text Box 6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Chapter 3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13319" name="Arc 8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4884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309E365-9ABD-4DA1-BA49-159E6CBDB9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18" r:id="rId1"/>
    <p:sldLayoutId id="2147488119" r:id="rId2"/>
    <p:sldLayoutId id="2147488120" r:id="rId3"/>
    <p:sldLayoutId id="2147488121" r:id="rId4"/>
    <p:sldLayoutId id="2147488122" r:id="rId5"/>
    <p:sldLayoutId id="2147488123" r:id="rId6"/>
    <p:sldLayoutId id="2147488124" r:id="rId7"/>
    <p:sldLayoutId id="2147488125" r:id="rId8"/>
    <p:sldLayoutId id="2147488126" r:id="rId9"/>
    <p:sldLayoutId id="2147488127" r:id="rId10"/>
    <p:sldLayoutId id="2147488128" r:id="rId11"/>
  </p:sldLayoutIdLst>
  <p:transition spd="med"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5000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 smtClean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BC073C4-745A-4C28-8B33-D8E17C4011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30" r:id="rId1"/>
    <p:sldLayoutId id="2147488131" r:id="rId2"/>
    <p:sldLayoutId id="2147488132" r:id="rId3"/>
    <p:sldLayoutId id="2147488133" r:id="rId4"/>
    <p:sldLayoutId id="2147488134" r:id="rId5"/>
    <p:sldLayoutId id="2147488135" r:id="rId6"/>
    <p:sldLayoutId id="2147488136" r:id="rId7"/>
    <p:sldLayoutId id="2147488137" r:id="rId8"/>
    <p:sldLayoutId id="2147488138" r:id="rId9"/>
    <p:sldLayoutId id="2147488139" r:id="rId10"/>
    <p:sldLayoutId id="2147488140" r:id="rId11"/>
    <p:sldLayoutId id="214748814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5000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 smtClean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88801E2-8BD1-4A0A-90A9-FCAA692195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42" r:id="rId1"/>
    <p:sldLayoutId id="2147488143" r:id="rId2"/>
    <p:sldLayoutId id="2147488144" r:id="rId3"/>
    <p:sldLayoutId id="2147488145" r:id="rId4"/>
    <p:sldLayoutId id="2147488146" r:id="rId5"/>
    <p:sldLayoutId id="2147488147" r:id="rId6"/>
    <p:sldLayoutId id="2147488148" r:id="rId7"/>
    <p:sldLayoutId id="2147488149" r:id="rId8"/>
    <p:sldLayoutId id="2147488150" r:id="rId9"/>
    <p:sldLayoutId id="2147488151" r:id="rId10"/>
    <p:sldLayoutId id="2147488152" r:id="rId11"/>
    <p:sldLayoutId id="214748815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5000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 smtClean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0EB9A3E-1162-435C-901C-535C404C1F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54" r:id="rId1"/>
    <p:sldLayoutId id="2147488155" r:id="rId2"/>
    <p:sldLayoutId id="2147488156" r:id="rId3"/>
    <p:sldLayoutId id="2147488157" r:id="rId4"/>
    <p:sldLayoutId id="2147488158" r:id="rId5"/>
    <p:sldLayoutId id="2147488159" r:id="rId6"/>
    <p:sldLayoutId id="2147488160" r:id="rId7"/>
    <p:sldLayoutId id="2147488161" r:id="rId8"/>
    <p:sldLayoutId id="2147488162" r:id="rId9"/>
    <p:sldLayoutId id="2147488163" r:id="rId10"/>
    <p:sldLayoutId id="2147488164" r:id="rId11"/>
    <p:sldLayoutId id="214748816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5000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 smtClean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5F400D8-E5C9-4827-BF30-60099EE9F3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66" r:id="rId1"/>
    <p:sldLayoutId id="2147488167" r:id="rId2"/>
    <p:sldLayoutId id="2147488168" r:id="rId3"/>
    <p:sldLayoutId id="2147488169" r:id="rId4"/>
    <p:sldLayoutId id="2147488170" r:id="rId5"/>
    <p:sldLayoutId id="2147488171" r:id="rId6"/>
    <p:sldLayoutId id="2147488172" r:id="rId7"/>
    <p:sldLayoutId id="2147488173" r:id="rId8"/>
    <p:sldLayoutId id="2147488174" r:id="rId9"/>
    <p:sldLayoutId id="2147488175" r:id="rId10"/>
    <p:sldLayoutId id="2147488176" r:id="rId11"/>
    <p:sldLayoutId id="214748817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5000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 smtClean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16F8BFA-D021-478F-BF73-62B6CDE0D2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78" r:id="rId1"/>
    <p:sldLayoutId id="2147488179" r:id="rId2"/>
    <p:sldLayoutId id="2147488180" r:id="rId3"/>
    <p:sldLayoutId id="2147488181" r:id="rId4"/>
    <p:sldLayoutId id="2147488182" r:id="rId5"/>
    <p:sldLayoutId id="2147488183" r:id="rId6"/>
    <p:sldLayoutId id="2147488184" r:id="rId7"/>
    <p:sldLayoutId id="2147488185" r:id="rId8"/>
    <p:sldLayoutId id="2147488186" r:id="rId9"/>
    <p:sldLayoutId id="2147488187" r:id="rId10"/>
    <p:sldLayoutId id="2147488188" r:id="rId11"/>
    <p:sldLayoutId id="214748818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5000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 smtClean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7CDFB39-48C1-4AB5-9A48-249E87F13F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90" r:id="rId1"/>
    <p:sldLayoutId id="2147488191" r:id="rId2"/>
    <p:sldLayoutId id="2147488192" r:id="rId3"/>
    <p:sldLayoutId id="2147488193" r:id="rId4"/>
    <p:sldLayoutId id="2147488194" r:id="rId5"/>
    <p:sldLayoutId id="2147488195" r:id="rId6"/>
    <p:sldLayoutId id="2147488196" r:id="rId7"/>
    <p:sldLayoutId id="2147488197" r:id="rId8"/>
    <p:sldLayoutId id="2147488198" r:id="rId9"/>
    <p:sldLayoutId id="2147488199" r:id="rId10"/>
    <p:sldLayoutId id="2147488200" r:id="rId11"/>
    <p:sldLayoutId id="214748820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2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18.2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2053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Atomic Masses</a:t>
            </a:r>
            <a:endParaRPr lang="en-US" b="1" baseline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957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0957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4A44C2C-7F5C-4FA2-941B-32BCCAEC01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6" name="Rectangle 12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2057" name="Line 13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Arc 14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6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</a:rPr>
              <a:t>Galvanic Cells</a:t>
            </a:r>
          </a:p>
        </p:txBody>
      </p:sp>
      <p:sp>
        <p:nvSpPr>
          <p:cNvPr id="2060" name="Rectangle 17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2061" name="Text Box 18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997" r:id="rId1"/>
    <p:sldLayoutId id="2147487998" r:id="rId2"/>
    <p:sldLayoutId id="2147487999" r:id="rId3"/>
    <p:sldLayoutId id="2147488000" r:id="rId4"/>
    <p:sldLayoutId id="2147488001" r:id="rId5"/>
    <p:sldLayoutId id="2147488002" r:id="rId6"/>
    <p:sldLayoutId id="2147488003" r:id="rId7"/>
    <p:sldLayoutId id="2147488004" r:id="rId8"/>
    <p:sldLayoutId id="2147488005" r:id="rId9"/>
    <p:sldLayoutId id="2147488006" r:id="rId10"/>
    <p:sldLayoutId id="2147488007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9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9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9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9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9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autoUpdateAnimBg="0"/>
      <p:bldP spid="109572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5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957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5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957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5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957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5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957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5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957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123" name="Line 11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Arc 12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Rectangle 13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8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18.5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</a:rPr>
              <a:t>Dependence of Cell Potential on Concentration</a:t>
            </a:r>
          </a:p>
        </p:txBody>
      </p:sp>
      <p:sp>
        <p:nvSpPr>
          <p:cNvPr id="1126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1265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3D13A21A-D527-4D7A-8972-6581F028FC6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132" name="Text Box 16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3578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203" r:id="rId1"/>
    <p:sldLayoutId id="2147488204" r:id="rId2"/>
    <p:sldLayoutId id="2147488205" r:id="rId3"/>
    <p:sldLayoutId id="2147488206" r:id="rId4"/>
    <p:sldLayoutId id="2147488207" r:id="rId5"/>
    <p:sldLayoutId id="2147488208" r:id="rId6"/>
    <p:sldLayoutId id="2147488209" r:id="rId7"/>
    <p:sldLayoutId id="2147488210" r:id="rId8"/>
    <p:sldLayoutId id="2147488211" r:id="rId9"/>
    <p:sldLayoutId id="2147488212" r:id="rId10"/>
    <p:sldLayoutId id="2147488213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2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2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2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autoUpdateAnimBg="0"/>
      <p:bldP spid="112644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264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264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264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264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264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18.3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3077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</a:rPr>
              <a:t>The Mole </a:t>
            </a:r>
          </a:p>
        </p:txBody>
      </p:sp>
      <p:sp>
        <p:nvSpPr>
          <p:cNvPr id="3078" name="Rectangle 10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3079" name="Line 11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Arc 12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Text Box 14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</a:rPr>
              <a:t>Standard Reduction Potentials</a:t>
            </a:r>
          </a:p>
        </p:txBody>
      </p:sp>
      <p:sp>
        <p:nvSpPr>
          <p:cNvPr id="3082" name="Rectangle 15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10608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10609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4BADD12-DBD5-47A5-87C7-5879A835A9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085" name="Text Box 20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08" r:id="rId1"/>
    <p:sldLayoutId id="2147488009" r:id="rId2"/>
    <p:sldLayoutId id="2147488010" r:id="rId3"/>
    <p:sldLayoutId id="2147488011" r:id="rId4"/>
    <p:sldLayoutId id="2147488012" r:id="rId5"/>
    <p:sldLayoutId id="2147488013" r:id="rId6"/>
    <p:sldLayoutId id="2147488014" r:id="rId7"/>
    <p:sldLayoutId id="2147488015" r:id="rId8"/>
    <p:sldLayoutId id="2147488016" r:id="rId9"/>
    <p:sldLayoutId id="2147488017" r:id="rId10"/>
    <p:sldLayoutId id="2147488018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0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0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0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0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autoUpdateAnimBg="0"/>
      <p:bldP spid="110596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5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059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5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059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5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059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5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059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5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059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4099" name="Line 11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Arc 12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Rectangle 13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4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18.4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</a:rPr>
              <a:t>Cell Potential, Electrical Work, and Free Energy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3138B19-E592-4A1F-BB20-62EC9137B4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108" name="Text Box 16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19" r:id="rId1"/>
    <p:sldLayoutId id="2147488020" r:id="rId2"/>
    <p:sldLayoutId id="2147488021" r:id="rId3"/>
    <p:sldLayoutId id="2147488022" r:id="rId4"/>
    <p:sldLayoutId id="2147488023" r:id="rId5"/>
    <p:sldLayoutId id="2147488024" r:id="rId6"/>
    <p:sldLayoutId id="2147488025" r:id="rId7"/>
    <p:sldLayoutId id="2147488026" r:id="rId8"/>
    <p:sldLayoutId id="2147488027" r:id="rId9"/>
    <p:sldLayoutId id="2147488028" r:id="rId10"/>
    <p:sldLayoutId id="2147488029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1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1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1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16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autoUpdateAnimBg="0"/>
      <p:bldP spid="111620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162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162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162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162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16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5123" name="Line 11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Arc 12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Rectangle 13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8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18.5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</a:rPr>
              <a:t>Dependence of Cell Potential on Concentration</a:t>
            </a:r>
          </a:p>
        </p:txBody>
      </p:sp>
      <p:sp>
        <p:nvSpPr>
          <p:cNvPr id="1126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1265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C7DE7E6-87F9-44E8-890D-F4C92B5B0F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132" name="Text Box 16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30" r:id="rId1"/>
    <p:sldLayoutId id="2147488031" r:id="rId2"/>
    <p:sldLayoutId id="2147488032" r:id="rId3"/>
    <p:sldLayoutId id="2147488033" r:id="rId4"/>
    <p:sldLayoutId id="2147488034" r:id="rId5"/>
    <p:sldLayoutId id="2147488035" r:id="rId6"/>
    <p:sldLayoutId id="2147488036" r:id="rId7"/>
    <p:sldLayoutId id="2147488037" r:id="rId8"/>
    <p:sldLayoutId id="2147488038" r:id="rId9"/>
    <p:sldLayoutId id="2147488039" r:id="rId10"/>
    <p:sldLayoutId id="2147488040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2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2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2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autoUpdateAnimBg="0"/>
      <p:bldP spid="112644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264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264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264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264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264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6147" name="Line 11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Arc 12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Rectangle 13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52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18.6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 userDrawn="1"/>
        </p:nvSpPr>
        <p:spPr bwMode="auto">
          <a:xfrm>
            <a:off x="457200" y="534988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</a:rPr>
              <a:t>Batteries</a:t>
            </a:r>
          </a:p>
        </p:txBody>
      </p:sp>
      <p:sp>
        <p:nvSpPr>
          <p:cNvPr id="11367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1367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C5D27EF-23FD-447F-8D17-9BB35B0AC0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156" name="Text Box 16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41" r:id="rId1"/>
    <p:sldLayoutId id="2147488042" r:id="rId2"/>
    <p:sldLayoutId id="2147488043" r:id="rId3"/>
    <p:sldLayoutId id="2147488044" r:id="rId4"/>
    <p:sldLayoutId id="2147488045" r:id="rId5"/>
    <p:sldLayoutId id="2147488046" r:id="rId6"/>
    <p:sldLayoutId id="2147488047" r:id="rId7"/>
    <p:sldLayoutId id="2147488048" r:id="rId8"/>
    <p:sldLayoutId id="2147488049" r:id="rId9"/>
    <p:sldLayoutId id="2147488050" r:id="rId10"/>
    <p:sldLayoutId id="2147488051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3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3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36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autoUpdateAnimBg="0"/>
      <p:bldP spid="113668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6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366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6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366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6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366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6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366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6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366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7171" name="Line 11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Arc 12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Rectangle 13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176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18.7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7177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</a:rPr>
              <a:t>Corrosion</a:t>
            </a:r>
          </a:p>
        </p:txBody>
      </p:sp>
      <p:sp>
        <p:nvSpPr>
          <p:cNvPr id="11470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1470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236DF20-4364-433C-AE59-9FBCFEE0FB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180" name="Text Box 16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52" r:id="rId1"/>
    <p:sldLayoutId id="2147488053" r:id="rId2"/>
    <p:sldLayoutId id="2147488054" r:id="rId3"/>
    <p:sldLayoutId id="2147488055" r:id="rId4"/>
    <p:sldLayoutId id="2147488056" r:id="rId5"/>
    <p:sldLayoutId id="2147488057" r:id="rId6"/>
    <p:sldLayoutId id="2147488058" r:id="rId7"/>
    <p:sldLayoutId id="2147488059" r:id="rId8"/>
    <p:sldLayoutId id="2147488060" r:id="rId9"/>
    <p:sldLayoutId id="2147488061" r:id="rId10"/>
    <p:sldLayoutId id="2147488062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4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4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4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4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46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autoUpdateAnimBg="0"/>
      <p:bldP spid="114692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6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469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6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469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6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469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6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469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6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469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8195" name="Line 11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Arc 12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Rectangle 13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200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18.8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</a:rPr>
              <a:t>Electrolysis</a:t>
            </a:r>
          </a:p>
        </p:txBody>
      </p:sp>
      <p:sp>
        <p:nvSpPr>
          <p:cNvPr id="1157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1572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7D51D77-0F45-42C9-9B8D-6628A74E65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204" name="Text Box 16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63" r:id="rId1"/>
    <p:sldLayoutId id="2147488064" r:id="rId2"/>
    <p:sldLayoutId id="2147488065" r:id="rId3"/>
    <p:sldLayoutId id="2147488066" r:id="rId4"/>
    <p:sldLayoutId id="2147488067" r:id="rId5"/>
    <p:sldLayoutId id="2147488068" r:id="rId6"/>
    <p:sldLayoutId id="2147488069" r:id="rId7"/>
    <p:sldLayoutId id="2147488070" r:id="rId8"/>
    <p:sldLayoutId id="2147488071" r:id="rId9"/>
    <p:sldLayoutId id="2147488072" r:id="rId10"/>
    <p:sldLayoutId id="2147488073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5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5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5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5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57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autoUpdateAnimBg="0"/>
      <p:bldP spid="115716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7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571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7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571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7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571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7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571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7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57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9219" name="Line 11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Arc 12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Rectangle 13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24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18.9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9225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</a:rPr>
              <a:t>Commercial Electrolytic Processes</a:t>
            </a:r>
          </a:p>
        </p:txBody>
      </p:sp>
      <p:sp>
        <p:nvSpPr>
          <p:cNvPr id="11675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16751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5A4F3F8-7B54-4491-8D62-338139CA79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228" name="Text Box 16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74" r:id="rId1"/>
    <p:sldLayoutId id="2147488075" r:id="rId2"/>
    <p:sldLayoutId id="2147488076" r:id="rId3"/>
    <p:sldLayoutId id="2147488077" r:id="rId4"/>
    <p:sldLayoutId id="2147488078" r:id="rId5"/>
    <p:sldLayoutId id="2147488079" r:id="rId6"/>
    <p:sldLayoutId id="2147488080" r:id="rId7"/>
    <p:sldLayoutId id="2147488081" r:id="rId8"/>
    <p:sldLayoutId id="2147488082" r:id="rId9"/>
    <p:sldLayoutId id="2147488083" r:id="rId10"/>
    <p:sldLayoutId id="2147488084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6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6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6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6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6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autoUpdateAnimBg="0"/>
      <p:bldP spid="116740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7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674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7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674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7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674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7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674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7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674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slide" Target="slide3.xml"/><Relationship Id="rId7" Type="http://schemas.openxmlformats.org/officeDocument/2006/relationships/slide" Target="slide3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3.xml"/><Relationship Id="rId6" Type="http://schemas.openxmlformats.org/officeDocument/2006/relationships/slide" Target="slide24.xml"/><Relationship Id="rId5" Type="http://schemas.openxmlformats.org/officeDocument/2006/relationships/slide" Target="slide21.xml"/><Relationship Id="rId10" Type="http://schemas.openxmlformats.org/officeDocument/2006/relationships/slide" Target="slide49.xml"/><Relationship Id="rId4" Type="http://schemas.openxmlformats.org/officeDocument/2006/relationships/hyperlink" Target="file:///\\marcus\HMC07\Projects\Input\To_LearningMate\2008\zumdahl8e_lecture_outline\Chapter_18\Chapter_18_Intro.ppt#-1,2,Slide 2" TargetMode="External"/><Relationship Id="rId9" Type="http://schemas.openxmlformats.org/officeDocument/2006/relationships/slide" Target="slide4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undtrackcollector.com/images/movie/large/Clifford_big_red_dog_(TV)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mhhe.com/physsci/chemistry/essentialchemistry/flash/galvan5.swf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glencoe.mheducation.com/sites/0003152012/student_view0/chapter18/animations.html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1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1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4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10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9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2800" smtClean="0"/>
              <a:t>Chapter 18</a:t>
            </a:r>
          </a:p>
        </p:txBody>
      </p:sp>
      <p:sp>
        <p:nvSpPr>
          <p:cNvPr id="9625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291138" y="3271838"/>
            <a:ext cx="3136900" cy="457200"/>
          </a:xfrm>
          <a:noFill/>
        </p:spPr>
        <p:txBody>
          <a:bodyPr/>
          <a:lstStyle/>
          <a:p>
            <a:pPr eaLnBrk="1" hangingPunct="1"/>
            <a:r>
              <a:rPr lang="en-US" altLang="en-US" smtClean="0"/>
              <a:t>Electrochemistry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116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B1C4FF-69CE-4047-958E-3BA4408817B4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000"/>
          </a:p>
        </p:txBody>
      </p:sp>
      <p:sp>
        <p:nvSpPr>
          <p:cNvPr id="1116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239000" cy="1987550"/>
          </a:xfrm>
        </p:spPr>
        <p:txBody>
          <a:bodyPr/>
          <a:lstStyle/>
          <a:p>
            <a:pPr marL="465138" indent="-465138" eaLnBrk="1" hangingPunct="1"/>
            <a:r>
              <a:rPr lang="en-US" altLang="en-US" sz="2800" smtClean="0">
                <a:solidFill>
                  <a:srgbClr val="0000FF"/>
                </a:solidFill>
              </a:rPr>
              <a:t>Cr</a:t>
            </a:r>
            <a:r>
              <a:rPr lang="en-US" altLang="en-US" sz="2800" baseline="-25000" smtClean="0">
                <a:solidFill>
                  <a:srgbClr val="0000FF"/>
                </a:solidFill>
              </a:rPr>
              <a:t>2</a:t>
            </a:r>
            <a:r>
              <a:rPr lang="en-US" altLang="en-US" sz="2800" smtClean="0">
                <a:solidFill>
                  <a:srgbClr val="0000FF"/>
                </a:solidFill>
              </a:rPr>
              <a:t>O</a:t>
            </a:r>
            <a:r>
              <a:rPr lang="en-US" altLang="en-US" sz="2800" baseline="-25000" smtClean="0">
                <a:solidFill>
                  <a:srgbClr val="0000FF"/>
                </a:solidFill>
              </a:rPr>
              <a:t>7</a:t>
            </a:r>
            <a:r>
              <a:rPr lang="en-US" altLang="en-US" sz="2800" baseline="30000" smtClean="0">
                <a:solidFill>
                  <a:srgbClr val="0000FF"/>
                </a:solidFill>
              </a:rPr>
              <a:t>2-</a:t>
            </a:r>
            <a:r>
              <a:rPr lang="en-US" altLang="en-US" sz="2800" smtClean="0">
                <a:solidFill>
                  <a:srgbClr val="0000FF"/>
                </a:solidFill>
              </a:rPr>
              <a:t>(</a:t>
            </a:r>
            <a:r>
              <a:rPr lang="en-US" altLang="en-US" sz="2800" i="1" smtClean="0">
                <a:solidFill>
                  <a:srgbClr val="0000FF"/>
                </a:solidFill>
              </a:rPr>
              <a:t>aq</a:t>
            </a:r>
            <a:r>
              <a:rPr lang="en-US" altLang="en-US" sz="2800" smtClean="0">
                <a:solidFill>
                  <a:srgbClr val="0000FF"/>
                </a:solidFill>
              </a:rPr>
              <a:t>) </a:t>
            </a:r>
            <a:r>
              <a:rPr lang="en-US" altLang="en-US" sz="2800" smtClean="0">
                <a:solidFill>
                  <a:srgbClr val="0000FF"/>
                </a:solidFill>
                <a:sym typeface="Symbol" panose="05050102010706020507" pitchFamily="18" charset="2"/>
              </a:rPr>
              <a:t></a:t>
            </a:r>
            <a:r>
              <a:rPr lang="fr-FR" altLang="en-US" sz="2800" smtClean="0">
                <a:solidFill>
                  <a:srgbClr val="0000FF"/>
                </a:solidFill>
              </a:rPr>
              <a:t> </a:t>
            </a:r>
            <a:r>
              <a:rPr lang="en-US" altLang="en-US" sz="2800" smtClean="0">
                <a:solidFill>
                  <a:srgbClr val="0000FF"/>
                </a:solidFill>
              </a:rPr>
              <a:t>Cr</a:t>
            </a:r>
            <a:r>
              <a:rPr lang="en-US" altLang="en-US" sz="2800" baseline="30000" smtClean="0">
                <a:solidFill>
                  <a:srgbClr val="0000FF"/>
                </a:solidFill>
              </a:rPr>
              <a:t>3+</a:t>
            </a:r>
            <a:r>
              <a:rPr lang="en-US" altLang="en-US" sz="2800" smtClean="0">
                <a:solidFill>
                  <a:srgbClr val="0000FF"/>
                </a:solidFill>
              </a:rPr>
              <a:t>(</a:t>
            </a:r>
            <a:r>
              <a:rPr lang="en-US" altLang="en-US" sz="2800" i="1" smtClean="0">
                <a:solidFill>
                  <a:srgbClr val="0000FF"/>
                </a:solidFill>
              </a:rPr>
              <a:t>aq</a:t>
            </a:r>
            <a:r>
              <a:rPr lang="en-US" altLang="en-US" sz="2800" smtClean="0">
                <a:solidFill>
                  <a:srgbClr val="0000FF"/>
                </a:solidFill>
              </a:rPr>
              <a:t>) </a:t>
            </a:r>
            <a:r>
              <a:rPr lang="fr-FR" altLang="en-US" sz="2800" smtClean="0">
                <a:solidFill>
                  <a:srgbClr val="0000FF"/>
                </a:solidFill>
              </a:rPr>
              <a:t> </a:t>
            </a:r>
            <a:endParaRPr lang="en-US" altLang="en-US" sz="2800" smtClean="0">
              <a:solidFill>
                <a:srgbClr val="0000FF"/>
              </a:solidFill>
            </a:endParaRPr>
          </a:p>
          <a:p>
            <a:pPr marL="465138" indent="-465138" eaLnBrk="1" hangingPunct="1"/>
            <a:r>
              <a:rPr lang="en-US" altLang="en-US" sz="2800" smtClean="0">
                <a:solidFill>
                  <a:srgbClr val="0000FF"/>
                </a:solidFill>
              </a:rPr>
              <a:t>SO</a:t>
            </a:r>
            <a:r>
              <a:rPr lang="en-US" altLang="en-US" sz="2800" baseline="-25000" smtClean="0">
                <a:solidFill>
                  <a:srgbClr val="0000FF"/>
                </a:solidFill>
              </a:rPr>
              <a:t>3</a:t>
            </a:r>
            <a:r>
              <a:rPr lang="en-US" altLang="en-US" sz="2800" baseline="30000" smtClean="0">
                <a:solidFill>
                  <a:srgbClr val="0000FF"/>
                </a:solidFill>
              </a:rPr>
              <a:t>2-</a:t>
            </a:r>
            <a:r>
              <a:rPr lang="en-US" altLang="en-US" sz="2800" smtClean="0">
                <a:solidFill>
                  <a:srgbClr val="0000FF"/>
                </a:solidFill>
              </a:rPr>
              <a:t>(</a:t>
            </a:r>
            <a:r>
              <a:rPr lang="en-US" altLang="en-US" sz="2800" i="1" smtClean="0">
                <a:solidFill>
                  <a:srgbClr val="0000FF"/>
                </a:solidFill>
              </a:rPr>
              <a:t>aq</a:t>
            </a:r>
            <a:r>
              <a:rPr lang="en-US" altLang="en-US" sz="2800" smtClean="0">
                <a:solidFill>
                  <a:srgbClr val="0000FF"/>
                </a:solidFill>
              </a:rPr>
              <a:t>) </a:t>
            </a:r>
            <a:r>
              <a:rPr lang="en-US" altLang="en-US" sz="2800" smtClean="0">
                <a:solidFill>
                  <a:srgbClr val="0000FF"/>
                </a:solidFill>
                <a:sym typeface="Symbol" panose="05050102010706020507" pitchFamily="18" charset="2"/>
              </a:rPr>
              <a:t></a:t>
            </a:r>
            <a:r>
              <a:rPr lang="en-US" altLang="en-US" sz="2800" smtClean="0">
                <a:solidFill>
                  <a:srgbClr val="0000FF"/>
                </a:solidFill>
              </a:rPr>
              <a:t> SO</a:t>
            </a:r>
            <a:r>
              <a:rPr lang="en-US" altLang="en-US" sz="2800" baseline="-25000" smtClean="0">
                <a:solidFill>
                  <a:srgbClr val="0000FF"/>
                </a:solidFill>
              </a:rPr>
              <a:t>4</a:t>
            </a:r>
            <a:r>
              <a:rPr lang="en-US" altLang="en-US" sz="2800" baseline="30000" smtClean="0">
                <a:solidFill>
                  <a:srgbClr val="0000FF"/>
                </a:solidFill>
              </a:rPr>
              <a:t>2-</a:t>
            </a:r>
            <a:r>
              <a:rPr lang="en-US" altLang="en-US" sz="2800" smtClean="0">
                <a:solidFill>
                  <a:srgbClr val="0000FF"/>
                </a:solidFill>
              </a:rPr>
              <a:t>(</a:t>
            </a:r>
            <a:r>
              <a:rPr lang="en-US" altLang="en-US" sz="2800" i="1" smtClean="0">
                <a:solidFill>
                  <a:srgbClr val="0000FF"/>
                </a:solidFill>
              </a:rPr>
              <a:t>aq</a:t>
            </a:r>
            <a:r>
              <a:rPr lang="en-US" altLang="en-US" sz="2800" smtClean="0">
                <a:solidFill>
                  <a:srgbClr val="0000FF"/>
                </a:solidFill>
              </a:rPr>
              <a:t>)</a:t>
            </a:r>
          </a:p>
          <a:p>
            <a:pPr marL="465138" indent="-465138" eaLnBrk="1" hangingPunct="1"/>
            <a:r>
              <a:rPr lang="en-US" altLang="en-US" sz="2800" smtClean="0"/>
              <a:t>Now, balance all elements except O and H.</a:t>
            </a:r>
          </a:p>
        </p:txBody>
      </p:sp>
      <p:sp>
        <p:nvSpPr>
          <p:cNvPr id="11162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Method of Half Reactions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136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EA7128B-1A1E-4572-A141-7747B5D2875F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000"/>
          </a:p>
        </p:txBody>
      </p:sp>
      <p:sp>
        <p:nvSpPr>
          <p:cNvPr id="281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239000" cy="1557338"/>
          </a:xfrm>
        </p:spPr>
        <p:txBody>
          <a:bodyPr/>
          <a:lstStyle/>
          <a:p>
            <a:pPr marL="465138" indent="-465138" eaLnBrk="1" hangingPunct="1"/>
            <a:r>
              <a:rPr lang="fr-FR" altLang="en-US" sz="2800" smtClean="0">
                <a:solidFill>
                  <a:srgbClr val="0000FF"/>
                </a:solidFill>
              </a:rPr>
              <a:t>Cr</a:t>
            </a:r>
            <a:r>
              <a:rPr lang="fr-FR" altLang="en-US" sz="2800" baseline="-25000" smtClean="0">
                <a:solidFill>
                  <a:srgbClr val="0000FF"/>
                </a:solidFill>
              </a:rPr>
              <a:t>2</a:t>
            </a:r>
            <a:r>
              <a:rPr lang="fr-FR" altLang="en-US" sz="2800" smtClean="0">
                <a:solidFill>
                  <a:srgbClr val="0000FF"/>
                </a:solidFill>
              </a:rPr>
              <a:t>O</a:t>
            </a:r>
            <a:r>
              <a:rPr lang="fr-FR" altLang="en-US" sz="2800" baseline="-25000" smtClean="0">
                <a:solidFill>
                  <a:srgbClr val="0000FF"/>
                </a:solidFill>
              </a:rPr>
              <a:t>7</a:t>
            </a:r>
            <a:r>
              <a:rPr lang="fr-FR" altLang="en-US" sz="2800" baseline="30000" smtClean="0">
                <a:solidFill>
                  <a:srgbClr val="0000FF"/>
                </a:solidFill>
              </a:rPr>
              <a:t>2-</a:t>
            </a:r>
            <a:r>
              <a:rPr lang="fr-FR" altLang="en-US" sz="2800" smtClean="0">
                <a:solidFill>
                  <a:srgbClr val="0000FF"/>
                </a:solidFill>
              </a:rPr>
              <a:t>(</a:t>
            </a:r>
            <a:r>
              <a:rPr lang="fr-FR" altLang="en-US" sz="2800" i="1" smtClean="0">
                <a:solidFill>
                  <a:srgbClr val="0000FF"/>
                </a:solidFill>
              </a:rPr>
              <a:t>aq</a:t>
            </a:r>
            <a:r>
              <a:rPr lang="fr-FR" altLang="en-US" sz="2800" smtClean="0">
                <a:solidFill>
                  <a:srgbClr val="0000FF"/>
                </a:solidFill>
              </a:rPr>
              <a:t>) </a:t>
            </a:r>
            <a:r>
              <a:rPr lang="en-US" altLang="en-US" sz="2800" smtClean="0">
                <a:solidFill>
                  <a:srgbClr val="0000FF"/>
                </a:solidFill>
                <a:sym typeface="Symbol" panose="05050102010706020507" pitchFamily="18" charset="2"/>
              </a:rPr>
              <a:t></a:t>
            </a:r>
            <a:r>
              <a:rPr lang="fr-FR" altLang="en-US" sz="2800" smtClean="0">
                <a:solidFill>
                  <a:srgbClr val="0000FF"/>
                </a:solidFill>
              </a:rPr>
              <a:t> 2Cr</a:t>
            </a:r>
            <a:r>
              <a:rPr lang="fr-FR" altLang="en-US" sz="2800" baseline="30000" smtClean="0">
                <a:solidFill>
                  <a:srgbClr val="0000FF"/>
                </a:solidFill>
              </a:rPr>
              <a:t>3+</a:t>
            </a:r>
            <a:r>
              <a:rPr lang="fr-FR" altLang="en-US" sz="2800" smtClean="0">
                <a:solidFill>
                  <a:srgbClr val="0000FF"/>
                </a:solidFill>
              </a:rPr>
              <a:t>(</a:t>
            </a:r>
            <a:r>
              <a:rPr lang="fr-FR" altLang="en-US" sz="2800" i="1" smtClean="0">
                <a:solidFill>
                  <a:srgbClr val="0000FF"/>
                </a:solidFill>
              </a:rPr>
              <a:t>aq</a:t>
            </a:r>
            <a:r>
              <a:rPr lang="fr-FR" altLang="en-US" sz="2800" smtClean="0">
                <a:solidFill>
                  <a:srgbClr val="0000FF"/>
                </a:solidFill>
              </a:rPr>
              <a:t>) </a:t>
            </a:r>
            <a:endParaRPr lang="en-US" altLang="en-US" sz="2800" smtClean="0">
              <a:solidFill>
                <a:srgbClr val="0000FF"/>
              </a:solidFill>
            </a:endParaRPr>
          </a:p>
          <a:p>
            <a:pPr marL="465138" indent="-465138" eaLnBrk="1" hangingPunct="1"/>
            <a:r>
              <a:rPr lang="en-US" altLang="en-US" sz="2800" smtClean="0">
                <a:solidFill>
                  <a:srgbClr val="0000FF"/>
                </a:solidFill>
              </a:rPr>
              <a:t>SO</a:t>
            </a:r>
            <a:r>
              <a:rPr lang="en-US" altLang="en-US" sz="2800" baseline="-25000" smtClean="0">
                <a:solidFill>
                  <a:srgbClr val="0000FF"/>
                </a:solidFill>
              </a:rPr>
              <a:t>3</a:t>
            </a:r>
            <a:r>
              <a:rPr lang="en-US" altLang="en-US" sz="2800" baseline="30000" smtClean="0">
                <a:solidFill>
                  <a:srgbClr val="0000FF"/>
                </a:solidFill>
              </a:rPr>
              <a:t>2-</a:t>
            </a:r>
            <a:r>
              <a:rPr lang="en-US" altLang="en-US" sz="2800" smtClean="0">
                <a:solidFill>
                  <a:srgbClr val="0000FF"/>
                </a:solidFill>
              </a:rPr>
              <a:t>(</a:t>
            </a:r>
            <a:r>
              <a:rPr lang="en-US" altLang="en-US" sz="2800" i="1" smtClean="0">
                <a:solidFill>
                  <a:srgbClr val="0000FF"/>
                </a:solidFill>
              </a:rPr>
              <a:t>aq</a:t>
            </a:r>
            <a:r>
              <a:rPr lang="en-US" altLang="en-US" sz="2800" smtClean="0">
                <a:solidFill>
                  <a:srgbClr val="0000FF"/>
                </a:solidFill>
              </a:rPr>
              <a:t>) </a:t>
            </a:r>
            <a:r>
              <a:rPr lang="en-US" altLang="en-US" sz="2800" smtClean="0">
                <a:solidFill>
                  <a:srgbClr val="0000FF"/>
                </a:solidFill>
                <a:sym typeface="Symbol" panose="05050102010706020507" pitchFamily="18" charset="2"/>
              </a:rPr>
              <a:t></a:t>
            </a:r>
            <a:r>
              <a:rPr lang="en-US" altLang="en-US" sz="2800" smtClean="0">
                <a:solidFill>
                  <a:srgbClr val="0000FF"/>
                </a:solidFill>
              </a:rPr>
              <a:t> + SO</a:t>
            </a:r>
            <a:r>
              <a:rPr lang="en-US" altLang="en-US" sz="2800" baseline="-25000" smtClean="0">
                <a:solidFill>
                  <a:srgbClr val="0000FF"/>
                </a:solidFill>
              </a:rPr>
              <a:t>4</a:t>
            </a:r>
            <a:r>
              <a:rPr lang="en-US" altLang="en-US" sz="2800" baseline="30000" smtClean="0">
                <a:solidFill>
                  <a:srgbClr val="0000FF"/>
                </a:solidFill>
              </a:rPr>
              <a:t>2-</a:t>
            </a:r>
            <a:r>
              <a:rPr lang="en-US" altLang="en-US" sz="2800" smtClean="0">
                <a:solidFill>
                  <a:srgbClr val="0000FF"/>
                </a:solidFill>
              </a:rPr>
              <a:t>(</a:t>
            </a:r>
            <a:r>
              <a:rPr lang="en-US" altLang="en-US" sz="2800" i="1" smtClean="0">
                <a:solidFill>
                  <a:srgbClr val="0000FF"/>
                </a:solidFill>
              </a:rPr>
              <a:t>aq</a:t>
            </a:r>
            <a:r>
              <a:rPr lang="en-US" altLang="en-US" sz="2800" smtClean="0">
                <a:solidFill>
                  <a:srgbClr val="0000FF"/>
                </a:solidFill>
              </a:rPr>
              <a:t>) </a:t>
            </a:r>
          </a:p>
          <a:p>
            <a:pPr marL="465138" indent="-465138" eaLnBrk="1" hangingPunct="1"/>
            <a:r>
              <a:rPr lang="en-US" altLang="en-US" sz="2800" smtClean="0"/>
              <a:t>How can we balance the oxygen atoms?</a:t>
            </a:r>
          </a:p>
        </p:txBody>
      </p:sp>
      <p:sp>
        <p:nvSpPr>
          <p:cNvPr id="11366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Method of Half Reactions </a:t>
            </a:r>
            <a:r>
              <a:rPr lang="en-US" altLang="en-US" sz="1800" smtClean="0"/>
              <a:t>(continued)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1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1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1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2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157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03EFBF-0CE5-4036-9119-0AB52FED290B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000"/>
          </a:p>
        </p:txBody>
      </p:sp>
      <p:sp>
        <p:nvSpPr>
          <p:cNvPr id="283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239000" cy="1971675"/>
          </a:xfrm>
        </p:spPr>
        <p:txBody>
          <a:bodyPr/>
          <a:lstStyle/>
          <a:p>
            <a:pPr marL="465138" indent="-465138" eaLnBrk="1" hangingPunct="1"/>
            <a:r>
              <a:rPr lang="en-US" altLang="en-US" sz="2800" smtClean="0">
                <a:solidFill>
                  <a:srgbClr val="0000FF"/>
                </a:solidFill>
              </a:rPr>
              <a:t>Cr</a:t>
            </a:r>
            <a:r>
              <a:rPr lang="en-US" altLang="en-US" sz="2800" baseline="-25000" smtClean="0">
                <a:solidFill>
                  <a:srgbClr val="0000FF"/>
                </a:solidFill>
              </a:rPr>
              <a:t>2</a:t>
            </a:r>
            <a:r>
              <a:rPr lang="en-US" altLang="en-US" sz="2800" smtClean="0">
                <a:solidFill>
                  <a:srgbClr val="0000FF"/>
                </a:solidFill>
              </a:rPr>
              <a:t>O</a:t>
            </a:r>
            <a:r>
              <a:rPr lang="en-US" altLang="en-US" sz="2800" baseline="-25000" smtClean="0">
                <a:solidFill>
                  <a:srgbClr val="0000FF"/>
                </a:solidFill>
              </a:rPr>
              <a:t>7</a:t>
            </a:r>
            <a:r>
              <a:rPr lang="en-US" altLang="en-US" sz="2800" baseline="30000" smtClean="0">
                <a:solidFill>
                  <a:srgbClr val="0000FF"/>
                </a:solidFill>
              </a:rPr>
              <a:t>2-</a:t>
            </a:r>
            <a:r>
              <a:rPr lang="en-US" altLang="en-US" sz="2800" smtClean="0">
                <a:solidFill>
                  <a:srgbClr val="0000FF"/>
                </a:solidFill>
              </a:rPr>
              <a:t>(</a:t>
            </a:r>
            <a:r>
              <a:rPr lang="en-US" altLang="en-US" sz="2800" i="1" smtClean="0">
                <a:solidFill>
                  <a:srgbClr val="0000FF"/>
                </a:solidFill>
              </a:rPr>
              <a:t>aq</a:t>
            </a:r>
            <a:r>
              <a:rPr lang="en-US" altLang="en-US" sz="2800" smtClean="0">
                <a:solidFill>
                  <a:srgbClr val="0000FF"/>
                </a:solidFill>
              </a:rPr>
              <a:t>) </a:t>
            </a:r>
            <a:r>
              <a:rPr lang="en-US" altLang="en-US" sz="2800" smtClean="0">
                <a:solidFill>
                  <a:srgbClr val="0000FF"/>
                </a:solidFill>
                <a:sym typeface="Symbol" panose="05050102010706020507" pitchFamily="18" charset="2"/>
              </a:rPr>
              <a:t></a:t>
            </a:r>
            <a:r>
              <a:rPr lang="en-US" altLang="en-US" sz="2800" smtClean="0">
                <a:solidFill>
                  <a:srgbClr val="0000FF"/>
                </a:solidFill>
              </a:rPr>
              <a:t> 2Cr</a:t>
            </a:r>
            <a:r>
              <a:rPr lang="en-US" altLang="en-US" sz="2800" baseline="30000" smtClean="0">
                <a:solidFill>
                  <a:srgbClr val="0000FF"/>
                </a:solidFill>
              </a:rPr>
              <a:t>3+</a:t>
            </a:r>
            <a:r>
              <a:rPr lang="en-US" altLang="en-US" sz="2800" smtClean="0">
                <a:solidFill>
                  <a:srgbClr val="0000FF"/>
                </a:solidFill>
              </a:rPr>
              <a:t>(</a:t>
            </a:r>
            <a:r>
              <a:rPr lang="en-US" altLang="en-US" sz="2800" i="1" smtClean="0">
                <a:solidFill>
                  <a:srgbClr val="0000FF"/>
                </a:solidFill>
              </a:rPr>
              <a:t>aq</a:t>
            </a:r>
            <a:r>
              <a:rPr lang="en-US" altLang="en-US" sz="2800" smtClean="0">
                <a:solidFill>
                  <a:srgbClr val="0000FF"/>
                </a:solidFill>
              </a:rPr>
              <a:t>) + 7H</a:t>
            </a:r>
            <a:r>
              <a:rPr lang="en-US" altLang="en-US" sz="2800" baseline="-25000" smtClean="0">
                <a:solidFill>
                  <a:srgbClr val="0000FF"/>
                </a:solidFill>
              </a:rPr>
              <a:t>2</a:t>
            </a:r>
            <a:r>
              <a:rPr lang="en-US" altLang="en-US" sz="2800" smtClean="0">
                <a:solidFill>
                  <a:srgbClr val="0000FF"/>
                </a:solidFill>
              </a:rPr>
              <a:t>O </a:t>
            </a:r>
          </a:p>
          <a:p>
            <a:pPr marL="465138" indent="-465138" eaLnBrk="1" hangingPunct="1"/>
            <a:r>
              <a:rPr lang="en-US" altLang="en-US" sz="2800" smtClean="0">
                <a:solidFill>
                  <a:srgbClr val="0000FF"/>
                </a:solidFill>
              </a:rPr>
              <a:t>H</a:t>
            </a:r>
            <a:r>
              <a:rPr lang="en-US" altLang="en-US" sz="2800" baseline="-25000" smtClean="0">
                <a:solidFill>
                  <a:srgbClr val="0000FF"/>
                </a:solidFill>
              </a:rPr>
              <a:t>2</a:t>
            </a:r>
            <a:r>
              <a:rPr lang="en-US" altLang="en-US" sz="2800" smtClean="0">
                <a:solidFill>
                  <a:srgbClr val="0000FF"/>
                </a:solidFill>
              </a:rPr>
              <a:t>O +SO</a:t>
            </a:r>
            <a:r>
              <a:rPr lang="en-US" altLang="en-US" sz="2800" baseline="-25000" smtClean="0">
                <a:solidFill>
                  <a:srgbClr val="0000FF"/>
                </a:solidFill>
              </a:rPr>
              <a:t>3</a:t>
            </a:r>
            <a:r>
              <a:rPr lang="en-US" altLang="en-US" sz="2800" baseline="30000" smtClean="0">
                <a:solidFill>
                  <a:srgbClr val="0000FF"/>
                </a:solidFill>
              </a:rPr>
              <a:t>2-</a:t>
            </a:r>
            <a:r>
              <a:rPr lang="en-US" altLang="en-US" sz="2800" smtClean="0">
                <a:solidFill>
                  <a:srgbClr val="0000FF"/>
                </a:solidFill>
              </a:rPr>
              <a:t>(</a:t>
            </a:r>
            <a:r>
              <a:rPr lang="en-US" altLang="en-US" sz="2800" i="1" smtClean="0">
                <a:solidFill>
                  <a:srgbClr val="0000FF"/>
                </a:solidFill>
              </a:rPr>
              <a:t>aq</a:t>
            </a:r>
            <a:r>
              <a:rPr lang="en-US" altLang="en-US" sz="2800" smtClean="0">
                <a:solidFill>
                  <a:srgbClr val="0000FF"/>
                </a:solidFill>
              </a:rPr>
              <a:t>) </a:t>
            </a:r>
            <a:r>
              <a:rPr lang="en-US" altLang="en-US" sz="2800" smtClean="0">
                <a:solidFill>
                  <a:srgbClr val="0000FF"/>
                </a:solidFill>
                <a:sym typeface="Symbol" panose="05050102010706020507" pitchFamily="18" charset="2"/>
              </a:rPr>
              <a:t></a:t>
            </a:r>
            <a:r>
              <a:rPr lang="en-US" altLang="en-US" sz="2800" smtClean="0">
                <a:solidFill>
                  <a:srgbClr val="0000FF"/>
                </a:solidFill>
              </a:rPr>
              <a:t> + SO</a:t>
            </a:r>
            <a:r>
              <a:rPr lang="en-US" altLang="en-US" sz="2800" baseline="-25000" smtClean="0">
                <a:solidFill>
                  <a:srgbClr val="0000FF"/>
                </a:solidFill>
              </a:rPr>
              <a:t>4</a:t>
            </a:r>
            <a:r>
              <a:rPr lang="en-US" altLang="en-US" sz="2800" baseline="30000" smtClean="0">
                <a:solidFill>
                  <a:srgbClr val="0000FF"/>
                </a:solidFill>
              </a:rPr>
              <a:t>2-</a:t>
            </a:r>
            <a:r>
              <a:rPr lang="en-US" altLang="en-US" sz="2800" smtClean="0">
                <a:solidFill>
                  <a:srgbClr val="0000FF"/>
                </a:solidFill>
              </a:rPr>
              <a:t>(</a:t>
            </a:r>
            <a:r>
              <a:rPr lang="en-US" altLang="en-US" sz="2800" i="1" smtClean="0">
                <a:solidFill>
                  <a:srgbClr val="0000FF"/>
                </a:solidFill>
              </a:rPr>
              <a:t>aq</a:t>
            </a:r>
            <a:r>
              <a:rPr lang="en-US" altLang="en-US" sz="2800" smtClean="0">
                <a:solidFill>
                  <a:srgbClr val="0000FF"/>
                </a:solidFill>
              </a:rPr>
              <a:t>)</a:t>
            </a:r>
          </a:p>
          <a:p>
            <a:pPr marL="465138" indent="-465138" eaLnBrk="1" hangingPunct="1"/>
            <a:r>
              <a:rPr lang="en-US" altLang="en-US" sz="2800" smtClean="0"/>
              <a:t>How can we balance the hydrogen atoms?</a:t>
            </a:r>
          </a:p>
        </p:txBody>
      </p:sp>
      <p:sp>
        <p:nvSpPr>
          <p:cNvPr id="11571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Method of Half Reactions </a:t>
            </a:r>
            <a:r>
              <a:rPr lang="en-US" altLang="en-US" sz="1800" smtClean="0"/>
              <a:t>(continued)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3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3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3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0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1776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81D708F-D38A-4E0F-94B6-FF66C9C1F867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000"/>
          </a:p>
        </p:txBody>
      </p:sp>
      <p:sp>
        <p:nvSpPr>
          <p:cNvPr id="285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239000" cy="2057400"/>
          </a:xfrm>
        </p:spPr>
        <p:txBody>
          <a:bodyPr/>
          <a:lstStyle/>
          <a:p>
            <a:pPr marL="465138" indent="-465138" eaLnBrk="1" hangingPunct="1"/>
            <a:r>
              <a:rPr lang="en-US" altLang="en-US" sz="2800" smtClean="0"/>
              <a:t>This reaction occurs in an acidic solution.</a:t>
            </a:r>
          </a:p>
          <a:p>
            <a:pPr marL="465138" indent="-465138" eaLnBrk="1" hangingPunct="1"/>
            <a:r>
              <a:rPr lang="en-US" altLang="en-US" sz="2800" smtClean="0">
                <a:solidFill>
                  <a:srgbClr val="0000FF"/>
                </a:solidFill>
              </a:rPr>
              <a:t>14H</a:t>
            </a:r>
            <a:r>
              <a:rPr lang="en-US" altLang="en-US" sz="2800" baseline="30000" smtClean="0">
                <a:solidFill>
                  <a:srgbClr val="0000FF"/>
                </a:solidFill>
              </a:rPr>
              <a:t>+</a:t>
            </a:r>
            <a:r>
              <a:rPr lang="en-US" altLang="en-US" sz="2800" smtClean="0">
                <a:solidFill>
                  <a:srgbClr val="0000FF"/>
                </a:solidFill>
              </a:rPr>
              <a:t> + Cr</a:t>
            </a:r>
            <a:r>
              <a:rPr lang="en-US" altLang="en-US" sz="2800" baseline="-25000" smtClean="0">
                <a:solidFill>
                  <a:srgbClr val="0000FF"/>
                </a:solidFill>
              </a:rPr>
              <a:t>2</a:t>
            </a:r>
            <a:r>
              <a:rPr lang="en-US" altLang="en-US" sz="2800" smtClean="0">
                <a:solidFill>
                  <a:srgbClr val="0000FF"/>
                </a:solidFill>
              </a:rPr>
              <a:t>O</a:t>
            </a:r>
            <a:r>
              <a:rPr lang="en-US" altLang="en-US" sz="2800" baseline="-25000" smtClean="0">
                <a:solidFill>
                  <a:srgbClr val="0000FF"/>
                </a:solidFill>
              </a:rPr>
              <a:t>7</a:t>
            </a:r>
            <a:r>
              <a:rPr lang="en-US" altLang="en-US" sz="2800" baseline="30000" smtClean="0">
                <a:solidFill>
                  <a:srgbClr val="0000FF"/>
                </a:solidFill>
              </a:rPr>
              <a:t>2-</a:t>
            </a:r>
            <a:r>
              <a:rPr lang="en-US" altLang="en-US" sz="2800" smtClean="0">
                <a:solidFill>
                  <a:srgbClr val="0000FF"/>
                </a:solidFill>
              </a:rPr>
              <a:t> </a:t>
            </a:r>
            <a:r>
              <a:rPr lang="en-US" altLang="en-US" sz="2800" smtClean="0">
                <a:solidFill>
                  <a:srgbClr val="0000FF"/>
                </a:solidFill>
                <a:sym typeface="Symbol" panose="05050102010706020507" pitchFamily="18" charset="2"/>
              </a:rPr>
              <a:t></a:t>
            </a:r>
            <a:r>
              <a:rPr lang="en-US" altLang="en-US" sz="2800" smtClean="0">
                <a:solidFill>
                  <a:srgbClr val="0000FF"/>
                </a:solidFill>
              </a:rPr>
              <a:t> 2Cr</a:t>
            </a:r>
            <a:r>
              <a:rPr lang="en-US" altLang="en-US" sz="2800" baseline="30000" smtClean="0">
                <a:solidFill>
                  <a:srgbClr val="0000FF"/>
                </a:solidFill>
              </a:rPr>
              <a:t>3+</a:t>
            </a:r>
            <a:r>
              <a:rPr lang="en-US" altLang="en-US" sz="2800" smtClean="0">
                <a:solidFill>
                  <a:srgbClr val="0000FF"/>
                </a:solidFill>
              </a:rPr>
              <a:t> + 7H</a:t>
            </a:r>
            <a:r>
              <a:rPr lang="en-US" altLang="en-US" sz="2800" baseline="-25000" smtClean="0">
                <a:solidFill>
                  <a:srgbClr val="0000FF"/>
                </a:solidFill>
              </a:rPr>
              <a:t>2</a:t>
            </a:r>
            <a:r>
              <a:rPr lang="en-US" altLang="en-US" sz="2800" smtClean="0">
                <a:solidFill>
                  <a:srgbClr val="0000FF"/>
                </a:solidFill>
              </a:rPr>
              <a:t>O </a:t>
            </a:r>
          </a:p>
          <a:p>
            <a:pPr marL="465138" indent="-465138" eaLnBrk="1" hangingPunct="1"/>
            <a:r>
              <a:rPr lang="en-US" altLang="en-US" sz="2800" smtClean="0">
                <a:solidFill>
                  <a:srgbClr val="0000FF"/>
                </a:solidFill>
              </a:rPr>
              <a:t>H</a:t>
            </a:r>
            <a:r>
              <a:rPr lang="en-US" altLang="en-US" sz="2800" baseline="-25000" smtClean="0">
                <a:solidFill>
                  <a:srgbClr val="0000FF"/>
                </a:solidFill>
              </a:rPr>
              <a:t>2</a:t>
            </a:r>
            <a:r>
              <a:rPr lang="en-US" altLang="en-US" sz="2800" smtClean="0">
                <a:solidFill>
                  <a:srgbClr val="0000FF"/>
                </a:solidFill>
              </a:rPr>
              <a:t>O +SO</a:t>
            </a:r>
            <a:r>
              <a:rPr lang="en-US" altLang="en-US" sz="2800" baseline="-25000" smtClean="0">
                <a:solidFill>
                  <a:srgbClr val="0000FF"/>
                </a:solidFill>
              </a:rPr>
              <a:t>3</a:t>
            </a:r>
            <a:r>
              <a:rPr lang="en-US" altLang="en-US" sz="2800" baseline="30000" smtClean="0">
                <a:solidFill>
                  <a:srgbClr val="0000FF"/>
                </a:solidFill>
              </a:rPr>
              <a:t>2-</a:t>
            </a:r>
            <a:r>
              <a:rPr lang="en-US" altLang="en-US" sz="2800" smtClean="0">
                <a:solidFill>
                  <a:srgbClr val="0000FF"/>
                </a:solidFill>
              </a:rPr>
              <a:t> </a:t>
            </a:r>
            <a:r>
              <a:rPr lang="en-US" altLang="en-US" sz="2800" smtClean="0">
                <a:solidFill>
                  <a:srgbClr val="0000FF"/>
                </a:solidFill>
                <a:sym typeface="Symbol" panose="05050102010706020507" pitchFamily="18" charset="2"/>
              </a:rPr>
              <a:t></a:t>
            </a:r>
            <a:r>
              <a:rPr lang="en-US" altLang="en-US" sz="2800" smtClean="0">
                <a:solidFill>
                  <a:srgbClr val="0000FF"/>
                </a:solidFill>
              </a:rPr>
              <a:t> SO</a:t>
            </a:r>
            <a:r>
              <a:rPr lang="en-US" altLang="en-US" sz="2800" baseline="-25000" smtClean="0">
                <a:solidFill>
                  <a:srgbClr val="0000FF"/>
                </a:solidFill>
              </a:rPr>
              <a:t>4</a:t>
            </a:r>
            <a:r>
              <a:rPr lang="en-US" altLang="en-US" sz="2800" baseline="30000" smtClean="0">
                <a:solidFill>
                  <a:srgbClr val="0000FF"/>
                </a:solidFill>
              </a:rPr>
              <a:t>2-</a:t>
            </a:r>
            <a:r>
              <a:rPr lang="en-US" altLang="en-US" sz="2800" smtClean="0">
                <a:solidFill>
                  <a:srgbClr val="0000FF"/>
                </a:solidFill>
              </a:rPr>
              <a:t> + 2H</a:t>
            </a:r>
            <a:r>
              <a:rPr lang="en-US" altLang="en-US" sz="2800" baseline="30000" smtClean="0">
                <a:solidFill>
                  <a:srgbClr val="0000FF"/>
                </a:solidFill>
              </a:rPr>
              <a:t>+</a:t>
            </a:r>
            <a:endParaRPr lang="en-US" altLang="en-US" sz="2800" smtClean="0">
              <a:solidFill>
                <a:srgbClr val="0000FF"/>
              </a:solidFill>
            </a:endParaRPr>
          </a:p>
          <a:p>
            <a:pPr marL="465138" indent="-465138" eaLnBrk="1" hangingPunct="1"/>
            <a:r>
              <a:rPr lang="en-US" altLang="en-US" sz="2800" smtClean="0"/>
              <a:t>How can we write the electrons?</a:t>
            </a:r>
          </a:p>
        </p:txBody>
      </p:sp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Method of Half Reactions </a:t>
            </a:r>
            <a:r>
              <a:rPr lang="en-US" altLang="en-US" sz="1800" smtClean="0"/>
              <a:t>(continued)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5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5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5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5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698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1981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6D6C26-5319-4953-9070-48E0AFFCEA0F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000"/>
          </a:p>
        </p:txBody>
      </p:sp>
      <p:sp>
        <p:nvSpPr>
          <p:cNvPr id="285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239000" cy="2057400"/>
          </a:xfrm>
        </p:spPr>
        <p:txBody>
          <a:bodyPr/>
          <a:lstStyle/>
          <a:p>
            <a:pPr marL="465138" indent="-465138" eaLnBrk="1" hangingPunct="1"/>
            <a:r>
              <a:rPr lang="en-US" altLang="en-US" sz="2800" smtClean="0"/>
              <a:t>This reaction occurs in an acidic solution.</a:t>
            </a:r>
          </a:p>
          <a:p>
            <a:pPr marL="465138" indent="-465138" eaLnBrk="1" hangingPunct="1"/>
            <a:r>
              <a:rPr lang="en-US" altLang="en-US" sz="2800" smtClean="0">
                <a:solidFill>
                  <a:srgbClr val="0000FF"/>
                </a:solidFill>
              </a:rPr>
              <a:t>6e</a:t>
            </a:r>
            <a:r>
              <a:rPr lang="en-US" altLang="en-US" sz="2800" baseline="30000" smtClean="0">
                <a:solidFill>
                  <a:srgbClr val="0000FF"/>
                </a:solidFill>
              </a:rPr>
              <a:t>-</a:t>
            </a:r>
            <a:r>
              <a:rPr lang="en-US" altLang="en-US" sz="2800" smtClean="0">
                <a:solidFill>
                  <a:srgbClr val="0000FF"/>
                </a:solidFill>
              </a:rPr>
              <a:t> + 14H</a:t>
            </a:r>
            <a:r>
              <a:rPr lang="en-US" altLang="en-US" sz="2800" baseline="30000" smtClean="0">
                <a:solidFill>
                  <a:srgbClr val="0000FF"/>
                </a:solidFill>
              </a:rPr>
              <a:t>+</a:t>
            </a:r>
            <a:r>
              <a:rPr lang="en-US" altLang="en-US" sz="2800" smtClean="0">
                <a:solidFill>
                  <a:srgbClr val="0000FF"/>
                </a:solidFill>
              </a:rPr>
              <a:t> + Cr</a:t>
            </a:r>
            <a:r>
              <a:rPr lang="en-US" altLang="en-US" sz="2800" baseline="-25000" smtClean="0">
                <a:solidFill>
                  <a:srgbClr val="0000FF"/>
                </a:solidFill>
              </a:rPr>
              <a:t>2</a:t>
            </a:r>
            <a:r>
              <a:rPr lang="en-US" altLang="en-US" sz="2800" smtClean="0">
                <a:solidFill>
                  <a:srgbClr val="0000FF"/>
                </a:solidFill>
              </a:rPr>
              <a:t>O</a:t>
            </a:r>
            <a:r>
              <a:rPr lang="en-US" altLang="en-US" sz="2800" baseline="-25000" smtClean="0">
                <a:solidFill>
                  <a:srgbClr val="0000FF"/>
                </a:solidFill>
              </a:rPr>
              <a:t>7</a:t>
            </a:r>
            <a:r>
              <a:rPr lang="en-US" altLang="en-US" sz="2800" baseline="30000" smtClean="0">
                <a:solidFill>
                  <a:srgbClr val="0000FF"/>
                </a:solidFill>
              </a:rPr>
              <a:t>2-</a:t>
            </a:r>
            <a:r>
              <a:rPr lang="en-US" altLang="en-US" sz="2800" smtClean="0">
                <a:solidFill>
                  <a:srgbClr val="0000FF"/>
                </a:solidFill>
              </a:rPr>
              <a:t> </a:t>
            </a:r>
            <a:r>
              <a:rPr lang="en-US" altLang="en-US" sz="2800" smtClean="0">
                <a:solidFill>
                  <a:srgbClr val="0000FF"/>
                </a:solidFill>
                <a:sym typeface="Symbol" panose="05050102010706020507" pitchFamily="18" charset="2"/>
              </a:rPr>
              <a:t></a:t>
            </a:r>
            <a:r>
              <a:rPr lang="en-US" altLang="en-US" sz="2800" smtClean="0">
                <a:solidFill>
                  <a:srgbClr val="0000FF"/>
                </a:solidFill>
              </a:rPr>
              <a:t> 2Cr</a:t>
            </a:r>
            <a:r>
              <a:rPr lang="en-US" altLang="en-US" sz="2800" baseline="30000" smtClean="0">
                <a:solidFill>
                  <a:srgbClr val="0000FF"/>
                </a:solidFill>
              </a:rPr>
              <a:t>3+</a:t>
            </a:r>
            <a:r>
              <a:rPr lang="en-US" altLang="en-US" sz="2800" smtClean="0">
                <a:solidFill>
                  <a:srgbClr val="0000FF"/>
                </a:solidFill>
              </a:rPr>
              <a:t> + 7H</a:t>
            </a:r>
            <a:r>
              <a:rPr lang="en-US" altLang="en-US" sz="2800" baseline="-25000" smtClean="0">
                <a:solidFill>
                  <a:srgbClr val="0000FF"/>
                </a:solidFill>
              </a:rPr>
              <a:t>2</a:t>
            </a:r>
            <a:r>
              <a:rPr lang="en-US" altLang="en-US" sz="2800" smtClean="0">
                <a:solidFill>
                  <a:srgbClr val="0000FF"/>
                </a:solidFill>
              </a:rPr>
              <a:t>O </a:t>
            </a:r>
          </a:p>
          <a:p>
            <a:pPr marL="465138" indent="-465138" eaLnBrk="1" hangingPunct="1"/>
            <a:r>
              <a:rPr lang="en-US" altLang="en-US" sz="2800" smtClean="0">
                <a:solidFill>
                  <a:srgbClr val="0000FF"/>
                </a:solidFill>
              </a:rPr>
              <a:t>H</a:t>
            </a:r>
            <a:r>
              <a:rPr lang="en-US" altLang="en-US" sz="2800" baseline="-25000" smtClean="0">
                <a:solidFill>
                  <a:srgbClr val="0000FF"/>
                </a:solidFill>
              </a:rPr>
              <a:t>2</a:t>
            </a:r>
            <a:r>
              <a:rPr lang="en-US" altLang="en-US" sz="2800" smtClean="0">
                <a:solidFill>
                  <a:srgbClr val="0000FF"/>
                </a:solidFill>
              </a:rPr>
              <a:t>O +SO</a:t>
            </a:r>
            <a:r>
              <a:rPr lang="en-US" altLang="en-US" sz="2800" baseline="-25000" smtClean="0">
                <a:solidFill>
                  <a:srgbClr val="0000FF"/>
                </a:solidFill>
              </a:rPr>
              <a:t>3</a:t>
            </a:r>
            <a:r>
              <a:rPr lang="en-US" altLang="en-US" sz="2800" baseline="30000" smtClean="0">
                <a:solidFill>
                  <a:srgbClr val="0000FF"/>
                </a:solidFill>
              </a:rPr>
              <a:t>2-</a:t>
            </a:r>
            <a:r>
              <a:rPr lang="en-US" altLang="en-US" sz="2800" smtClean="0">
                <a:solidFill>
                  <a:srgbClr val="0000FF"/>
                </a:solidFill>
              </a:rPr>
              <a:t> </a:t>
            </a:r>
            <a:r>
              <a:rPr lang="en-US" altLang="en-US" sz="2800" smtClean="0">
                <a:solidFill>
                  <a:srgbClr val="0000FF"/>
                </a:solidFill>
                <a:sym typeface="Symbol" panose="05050102010706020507" pitchFamily="18" charset="2"/>
              </a:rPr>
              <a:t></a:t>
            </a:r>
            <a:r>
              <a:rPr lang="en-US" altLang="en-US" sz="2800" smtClean="0">
                <a:solidFill>
                  <a:srgbClr val="0000FF"/>
                </a:solidFill>
              </a:rPr>
              <a:t> SO</a:t>
            </a:r>
            <a:r>
              <a:rPr lang="en-US" altLang="en-US" sz="2800" baseline="-25000" smtClean="0">
                <a:solidFill>
                  <a:srgbClr val="0000FF"/>
                </a:solidFill>
              </a:rPr>
              <a:t>4</a:t>
            </a:r>
            <a:r>
              <a:rPr lang="en-US" altLang="en-US" sz="2800" baseline="30000" smtClean="0">
                <a:solidFill>
                  <a:srgbClr val="0000FF"/>
                </a:solidFill>
              </a:rPr>
              <a:t>2-</a:t>
            </a:r>
            <a:r>
              <a:rPr lang="en-US" altLang="en-US" sz="2800" smtClean="0">
                <a:solidFill>
                  <a:srgbClr val="0000FF"/>
                </a:solidFill>
              </a:rPr>
              <a:t> + 2H</a:t>
            </a:r>
            <a:r>
              <a:rPr lang="en-US" altLang="en-US" sz="2800" baseline="30000" smtClean="0">
                <a:solidFill>
                  <a:srgbClr val="0000FF"/>
                </a:solidFill>
              </a:rPr>
              <a:t>+</a:t>
            </a:r>
            <a:r>
              <a:rPr lang="en-US" altLang="en-US" sz="2800" smtClean="0">
                <a:solidFill>
                  <a:srgbClr val="0000FF"/>
                </a:solidFill>
              </a:rPr>
              <a:t> + 2e</a:t>
            </a:r>
            <a:r>
              <a:rPr lang="en-US" altLang="en-US" sz="2800" baseline="30000" smtClean="0">
                <a:solidFill>
                  <a:srgbClr val="0000FF"/>
                </a:solidFill>
              </a:rPr>
              <a:t>-</a:t>
            </a:r>
            <a:r>
              <a:rPr lang="en-US" altLang="en-US" sz="2800" smtClean="0">
                <a:solidFill>
                  <a:srgbClr val="0000FF"/>
                </a:solidFill>
              </a:rPr>
              <a:t> </a:t>
            </a:r>
          </a:p>
          <a:p>
            <a:pPr marL="465138" indent="-465138" eaLnBrk="1" hangingPunct="1"/>
            <a:r>
              <a:rPr lang="en-US" altLang="en-US" sz="2800" smtClean="0"/>
              <a:t>How can we balance the electrons?</a:t>
            </a:r>
          </a:p>
        </p:txBody>
      </p:sp>
      <p:sp>
        <p:nvSpPr>
          <p:cNvPr id="11981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Method of Half Reactions </a:t>
            </a:r>
            <a:r>
              <a:rPr lang="en-US" altLang="en-US" sz="1800" smtClean="0"/>
              <a:t>(continued)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5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5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5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5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698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2185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F6C06E-3AF9-4666-A7BE-47605479426D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000"/>
          </a:p>
        </p:txBody>
      </p:sp>
      <p:sp>
        <p:nvSpPr>
          <p:cNvPr id="287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001000" cy="3008313"/>
          </a:xfrm>
        </p:spPr>
        <p:txBody>
          <a:bodyPr/>
          <a:lstStyle/>
          <a:p>
            <a:pPr marL="465138" indent="-465138" eaLnBrk="1" hangingPunct="1"/>
            <a:r>
              <a:rPr lang="en-US" altLang="en-US" sz="2800" smtClean="0"/>
              <a:t>14H</a:t>
            </a:r>
            <a:r>
              <a:rPr lang="en-US" altLang="en-US" sz="2800" baseline="30000" smtClean="0"/>
              <a:t>+</a:t>
            </a:r>
            <a:r>
              <a:rPr lang="en-US" altLang="en-US" sz="2800" smtClean="0"/>
              <a:t> + 6e</a:t>
            </a:r>
            <a:r>
              <a:rPr lang="en-US" altLang="en-US" sz="2800" baseline="30000" smtClean="0"/>
              <a:t>-</a:t>
            </a:r>
            <a:r>
              <a:rPr lang="en-US" altLang="en-US" sz="2800" smtClean="0"/>
              <a:t> + Cr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O</a:t>
            </a:r>
            <a:r>
              <a:rPr lang="en-US" altLang="en-US" sz="2800" baseline="-25000" smtClean="0"/>
              <a:t>7</a:t>
            </a:r>
            <a:r>
              <a:rPr lang="en-US" altLang="en-US" sz="2800" baseline="30000" smtClean="0"/>
              <a:t>2-</a:t>
            </a:r>
            <a:r>
              <a:rPr lang="en-US" altLang="en-US" sz="2800" smtClean="0"/>
              <a:t> </a:t>
            </a:r>
            <a:r>
              <a:rPr lang="en-US" altLang="en-US" sz="2800" smtClean="0">
                <a:sym typeface="Symbol" panose="05050102010706020507" pitchFamily="18" charset="2"/>
              </a:rPr>
              <a:t></a:t>
            </a:r>
            <a:r>
              <a:rPr lang="en-US" altLang="en-US" sz="2800" smtClean="0"/>
              <a:t> 2Cr</a:t>
            </a:r>
            <a:r>
              <a:rPr lang="en-US" altLang="en-US" sz="2800" baseline="30000" smtClean="0"/>
              <a:t>3+</a:t>
            </a:r>
            <a:r>
              <a:rPr lang="en-US" altLang="en-US" sz="2800" smtClean="0"/>
              <a:t> + 7H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O </a:t>
            </a:r>
          </a:p>
          <a:p>
            <a:pPr marL="465138" indent="-465138" eaLnBrk="1" hangingPunct="1"/>
            <a:r>
              <a:rPr lang="en-US" altLang="en-US" sz="2800" smtClean="0"/>
              <a:t>3[H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O +SO</a:t>
            </a:r>
            <a:r>
              <a:rPr lang="en-US" altLang="en-US" sz="2800" baseline="-25000" smtClean="0"/>
              <a:t>3</a:t>
            </a:r>
            <a:r>
              <a:rPr lang="en-US" altLang="en-US" sz="2800" baseline="30000" smtClean="0"/>
              <a:t>2-</a:t>
            </a:r>
            <a:r>
              <a:rPr lang="en-US" altLang="en-US" sz="2800" smtClean="0"/>
              <a:t> </a:t>
            </a:r>
            <a:r>
              <a:rPr lang="en-US" altLang="en-US" sz="2800" smtClean="0">
                <a:sym typeface="Symbol" panose="05050102010706020507" pitchFamily="18" charset="2"/>
              </a:rPr>
              <a:t></a:t>
            </a:r>
            <a:r>
              <a:rPr lang="en-US" altLang="en-US" sz="2800" smtClean="0"/>
              <a:t> SO</a:t>
            </a:r>
            <a:r>
              <a:rPr lang="en-US" altLang="en-US" sz="2800" baseline="-25000" smtClean="0"/>
              <a:t>4</a:t>
            </a:r>
            <a:r>
              <a:rPr lang="en-US" altLang="en-US" sz="2800" baseline="30000" smtClean="0"/>
              <a:t>2-</a:t>
            </a:r>
            <a:r>
              <a:rPr lang="en-US" altLang="en-US" sz="2800" smtClean="0"/>
              <a:t> + 2e</a:t>
            </a:r>
            <a:r>
              <a:rPr lang="en-US" altLang="en-US" sz="2800" baseline="30000" smtClean="0"/>
              <a:t>-</a:t>
            </a:r>
            <a:r>
              <a:rPr lang="en-US" altLang="en-US" sz="2800" smtClean="0"/>
              <a:t> + 2H</a:t>
            </a:r>
            <a:r>
              <a:rPr lang="en-US" altLang="en-US" sz="2800" baseline="30000" smtClean="0"/>
              <a:t>+</a:t>
            </a:r>
            <a:r>
              <a:rPr lang="en-US" altLang="en-US" sz="2800" smtClean="0"/>
              <a:t>]</a:t>
            </a:r>
          </a:p>
          <a:p>
            <a:pPr marL="465138" indent="-465138" eaLnBrk="1" hangingPunct="1"/>
            <a:endParaRPr lang="en-US" altLang="en-US" sz="2800" smtClean="0"/>
          </a:p>
          <a:p>
            <a:pPr marL="465138" indent="-465138" eaLnBrk="1" hangingPunct="1"/>
            <a:r>
              <a:rPr lang="en-US" altLang="en-US" sz="2800" smtClean="0"/>
              <a:t>Final Balanced Equation:</a:t>
            </a:r>
          </a:p>
          <a:p>
            <a:pPr marL="465138" indent="-465138" eaLnBrk="1" hangingPunct="1">
              <a:buFontTx/>
              <a:buNone/>
            </a:pPr>
            <a:endParaRPr lang="en-US" altLang="en-US" sz="2800" smtClean="0"/>
          </a:p>
          <a:p>
            <a:pPr marL="465138" indent="-465138" eaLnBrk="1" hangingPunct="1">
              <a:buFontTx/>
              <a:buNone/>
            </a:pPr>
            <a:r>
              <a:rPr lang="en-US" altLang="en-US" smtClean="0">
                <a:solidFill>
                  <a:srgbClr val="0000FF"/>
                </a:solidFill>
              </a:rPr>
              <a:t>       Cr</a:t>
            </a:r>
            <a:r>
              <a:rPr lang="en-US" altLang="en-US" baseline="-25000" smtClean="0">
                <a:solidFill>
                  <a:srgbClr val="0000FF"/>
                </a:solidFill>
              </a:rPr>
              <a:t>2</a:t>
            </a:r>
            <a:r>
              <a:rPr lang="en-US" altLang="en-US" smtClean="0">
                <a:solidFill>
                  <a:srgbClr val="0000FF"/>
                </a:solidFill>
              </a:rPr>
              <a:t>O</a:t>
            </a:r>
            <a:r>
              <a:rPr lang="en-US" altLang="en-US" baseline="-25000" smtClean="0">
                <a:solidFill>
                  <a:srgbClr val="0000FF"/>
                </a:solidFill>
              </a:rPr>
              <a:t>7</a:t>
            </a:r>
            <a:r>
              <a:rPr lang="en-US" altLang="en-US" baseline="30000" smtClean="0">
                <a:solidFill>
                  <a:srgbClr val="0000FF"/>
                </a:solidFill>
              </a:rPr>
              <a:t>2-</a:t>
            </a:r>
            <a:r>
              <a:rPr lang="en-US" altLang="en-US" smtClean="0">
                <a:solidFill>
                  <a:srgbClr val="0000FF"/>
                </a:solidFill>
              </a:rPr>
              <a:t> + 3SO</a:t>
            </a:r>
            <a:r>
              <a:rPr lang="en-US" altLang="en-US" baseline="-25000" smtClean="0">
                <a:solidFill>
                  <a:srgbClr val="0000FF"/>
                </a:solidFill>
              </a:rPr>
              <a:t>3</a:t>
            </a:r>
            <a:r>
              <a:rPr lang="en-US" altLang="en-US" baseline="30000" smtClean="0">
                <a:solidFill>
                  <a:srgbClr val="0000FF"/>
                </a:solidFill>
              </a:rPr>
              <a:t>2-</a:t>
            </a:r>
            <a:r>
              <a:rPr lang="en-US" altLang="en-US" smtClean="0">
                <a:solidFill>
                  <a:srgbClr val="0000FF"/>
                </a:solidFill>
              </a:rPr>
              <a:t> + 8H</a:t>
            </a:r>
            <a:r>
              <a:rPr lang="en-US" altLang="en-US" baseline="30000" smtClean="0">
                <a:solidFill>
                  <a:srgbClr val="0000FF"/>
                </a:solidFill>
              </a:rPr>
              <a:t>+</a:t>
            </a:r>
            <a:r>
              <a:rPr lang="en-US" altLang="en-US" smtClean="0">
                <a:solidFill>
                  <a:srgbClr val="0000FF"/>
                </a:solidFill>
              </a:rPr>
              <a:t> </a:t>
            </a:r>
            <a:r>
              <a:rPr lang="en-US" altLang="en-US" smtClean="0">
                <a:solidFill>
                  <a:srgbClr val="0000FF"/>
                </a:solidFill>
                <a:sym typeface="Symbol" panose="05050102010706020507" pitchFamily="18" charset="2"/>
              </a:rPr>
              <a:t></a:t>
            </a:r>
            <a:r>
              <a:rPr lang="en-US" altLang="en-US" smtClean="0">
                <a:solidFill>
                  <a:srgbClr val="0000FF"/>
                </a:solidFill>
              </a:rPr>
              <a:t> 2Cr</a:t>
            </a:r>
            <a:r>
              <a:rPr lang="en-US" altLang="en-US" baseline="30000" smtClean="0">
                <a:solidFill>
                  <a:srgbClr val="0000FF"/>
                </a:solidFill>
              </a:rPr>
              <a:t>3+</a:t>
            </a:r>
            <a:r>
              <a:rPr lang="en-US" altLang="en-US" smtClean="0">
                <a:solidFill>
                  <a:srgbClr val="0000FF"/>
                </a:solidFill>
              </a:rPr>
              <a:t> + 3SO</a:t>
            </a:r>
            <a:r>
              <a:rPr lang="en-US" altLang="en-US" baseline="-25000" smtClean="0">
                <a:solidFill>
                  <a:srgbClr val="0000FF"/>
                </a:solidFill>
              </a:rPr>
              <a:t>4</a:t>
            </a:r>
            <a:r>
              <a:rPr lang="en-US" altLang="en-US" baseline="30000" smtClean="0">
                <a:solidFill>
                  <a:srgbClr val="0000FF"/>
                </a:solidFill>
              </a:rPr>
              <a:t>2-</a:t>
            </a:r>
            <a:r>
              <a:rPr lang="en-US" altLang="en-US" smtClean="0">
                <a:solidFill>
                  <a:srgbClr val="0000FF"/>
                </a:solidFill>
              </a:rPr>
              <a:t> + 4H</a:t>
            </a:r>
            <a:r>
              <a:rPr lang="en-US" altLang="en-US" baseline="-25000" smtClean="0">
                <a:solidFill>
                  <a:srgbClr val="0000FF"/>
                </a:solidFill>
              </a:rPr>
              <a:t>2</a:t>
            </a:r>
            <a:r>
              <a:rPr lang="en-US" altLang="en-US" smtClean="0">
                <a:solidFill>
                  <a:srgbClr val="0000FF"/>
                </a:solidFill>
              </a:rPr>
              <a:t>O</a:t>
            </a:r>
          </a:p>
        </p:txBody>
      </p:sp>
      <p:sp>
        <p:nvSpPr>
          <p:cNvPr id="12186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Method of Half Reactions </a:t>
            </a:r>
            <a:r>
              <a:rPr lang="en-US" altLang="en-US" sz="1800" smtClean="0"/>
              <a:t>(continued)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7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7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7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7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6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2390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CFCD392-7756-4052-82D5-838D5C0DA66D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000"/>
          </a:p>
        </p:txBody>
      </p:sp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430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Exercise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001000" cy="3144838"/>
          </a:xfrm>
        </p:spPr>
        <p:txBody>
          <a:bodyPr/>
          <a:lstStyle/>
          <a:p>
            <a:pPr marL="465138" indent="0" eaLnBrk="1" hangingPunct="1">
              <a:buFontTx/>
              <a:buNone/>
            </a:pPr>
            <a:r>
              <a:rPr lang="en-US" altLang="en-US" sz="2800" smtClean="0"/>
              <a:t>	Balance the following oxidation</a:t>
            </a:r>
            <a:r>
              <a:rPr lang="en-US" altLang="en-US" smtClean="0"/>
              <a:t>–</a:t>
            </a:r>
            <a:r>
              <a:rPr lang="en-US" altLang="en-US" sz="2800" smtClean="0"/>
              <a:t>reduction reaction that occurs in </a:t>
            </a:r>
            <a:r>
              <a:rPr lang="en-US" altLang="en-US" sz="2800" smtClean="0">
                <a:solidFill>
                  <a:srgbClr val="0000FF"/>
                </a:solidFill>
              </a:rPr>
              <a:t>acidic</a:t>
            </a:r>
            <a:r>
              <a:rPr lang="en-US" altLang="en-US" sz="2800" smtClean="0"/>
              <a:t> solution.</a:t>
            </a:r>
          </a:p>
          <a:p>
            <a:pPr marL="465138" indent="0" eaLnBrk="1" hangingPunct="1">
              <a:buFontTx/>
              <a:buNone/>
            </a:pPr>
            <a:endParaRPr lang="en-US" altLang="en-US" sz="2800" smtClean="0"/>
          </a:p>
          <a:p>
            <a:pPr marL="465138" indent="0" eaLnBrk="1" hangingPunct="1">
              <a:buFontTx/>
              <a:buNone/>
            </a:pPr>
            <a:r>
              <a:rPr lang="fr-FR" altLang="en-US" sz="2800" smtClean="0"/>
              <a:t>Br</a:t>
            </a:r>
            <a:r>
              <a:rPr lang="en-US" altLang="en-US" baseline="30000" smtClean="0"/>
              <a:t>–</a:t>
            </a:r>
            <a:r>
              <a:rPr lang="fr-FR" altLang="en-US" sz="2800" smtClean="0"/>
              <a:t>(</a:t>
            </a:r>
            <a:r>
              <a:rPr lang="fr-FR" altLang="en-US" sz="2800" i="1" smtClean="0"/>
              <a:t>aq</a:t>
            </a:r>
            <a:r>
              <a:rPr lang="fr-FR" altLang="en-US" sz="2800" smtClean="0"/>
              <a:t>) + MnO</a:t>
            </a:r>
            <a:r>
              <a:rPr lang="fr-FR" altLang="en-US" sz="2800" baseline="-25000" smtClean="0"/>
              <a:t>4</a:t>
            </a:r>
            <a:r>
              <a:rPr lang="en-US" altLang="en-US" baseline="30000" smtClean="0"/>
              <a:t>–</a:t>
            </a:r>
            <a:r>
              <a:rPr lang="fr-FR" altLang="en-US" sz="2800" smtClean="0"/>
              <a:t>(</a:t>
            </a:r>
            <a:r>
              <a:rPr lang="fr-FR" altLang="en-US" sz="2800" i="1" smtClean="0"/>
              <a:t>aq</a:t>
            </a:r>
            <a:r>
              <a:rPr lang="fr-FR" altLang="en-US" sz="2800" smtClean="0"/>
              <a:t>) </a:t>
            </a:r>
            <a:r>
              <a:rPr lang="en-US" altLang="en-US" sz="2800" smtClean="0">
                <a:sym typeface="Symbol" panose="05050102010706020507" pitchFamily="18" charset="2"/>
              </a:rPr>
              <a:t></a:t>
            </a:r>
            <a:r>
              <a:rPr lang="fr-FR" altLang="en-US" sz="2800" smtClean="0"/>
              <a:t> Br</a:t>
            </a:r>
            <a:r>
              <a:rPr lang="fr-FR" altLang="en-US" sz="2800" baseline="-25000" smtClean="0"/>
              <a:t>2</a:t>
            </a:r>
            <a:r>
              <a:rPr lang="fr-FR" altLang="en-US" sz="2800" smtClean="0"/>
              <a:t>(</a:t>
            </a:r>
            <a:r>
              <a:rPr lang="fr-FR" altLang="en-US" sz="2800" i="1" smtClean="0"/>
              <a:t>l</a:t>
            </a:r>
            <a:r>
              <a:rPr lang="fr-FR" altLang="en-US" sz="2800" smtClean="0"/>
              <a:t>)+ Mn</a:t>
            </a:r>
            <a:r>
              <a:rPr lang="fr-FR" altLang="en-US" sz="2800" baseline="30000" smtClean="0"/>
              <a:t>2+</a:t>
            </a:r>
            <a:r>
              <a:rPr lang="fr-FR" altLang="en-US" sz="2800" smtClean="0"/>
              <a:t>(</a:t>
            </a:r>
            <a:r>
              <a:rPr lang="fr-FR" altLang="en-US" sz="2800" i="1" smtClean="0"/>
              <a:t>aq</a:t>
            </a:r>
            <a:r>
              <a:rPr lang="fr-FR" altLang="en-US" sz="2800" smtClean="0"/>
              <a:t>)</a:t>
            </a:r>
          </a:p>
          <a:p>
            <a:pPr marL="465138" indent="0" eaLnBrk="1" hangingPunct="1">
              <a:buFontTx/>
              <a:buNone/>
            </a:pPr>
            <a:endParaRPr lang="fr-FR" altLang="en-US" sz="2800" smtClean="0"/>
          </a:p>
          <a:p>
            <a:pPr marL="465138" indent="0" eaLnBrk="1" hangingPunct="1">
              <a:buFontTx/>
              <a:buNone/>
            </a:pPr>
            <a:r>
              <a:rPr lang="fr-FR" altLang="en-US" sz="1800" smtClean="0">
                <a:solidFill>
                  <a:srgbClr val="009900"/>
                </a:solidFill>
              </a:rPr>
              <a:t>10Br</a:t>
            </a:r>
            <a:r>
              <a:rPr lang="en-US" altLang="en-US" baseline="30000" smtClean="0">
                <a:solidFill>
                  <a:srgbClr val="009900"/>
                </a:solidFill>
              </a:rPr>
              <a:t>–</a:t>
            </a:r>
            <a:r>
              <a:rPr lang="fr-FR" altLang="en-US" sz="1800" smtClean="0">
                <a:solidFill>
                  <a:srgbClr val="009900"/>
                </a:solidFill>
              </a:rPr>
              <a:t>(</a:t>
            </a:r>
            <a:r>
              <a:rPr lang="fr-FR" altLang="en-US" sz="1800" i="1" smtClean="0">
                <a:solidFill>
                  <a:srgbClr val="009900"/>
                </a:solidFill>
              </a:rPr>
              <a:t>aq</a:t>
            </a:r>
            <a:r>
              <a:rPr lang="fr-FR" altLang="en-US" sz="1800" smtClean="0">
                <a:solidFill>
                  <a:srgbClr val="009900"/>
                </a:solidFill>
              </a:rPr>
              <a:t>) + 16H</a:t>
            </a:r>
            <a:r>
              <a:rPr lang="fr-FR" altLang="en-US" sz="1800" baseline="30000" smtClean="0">
                <a:solidFill>
                  <a:srgbClr val="009900"/>
                </a:solidFill>
              </a:rPr>
              <a:t>+</a:t>
            </a:r>
            <a:r>
              <a:rPr lang="fr-FR" altLang="en-US" sz="1800" smtClean="0">
                <a:solidFill>
                  <a:srgbClr val="009900"/>
                </a:solidFill>
              </a:rPr>
              <a:t>(</a:t>
            </a:r>
            <a:r>
              <a:rPr lang="fr-FR" altLang="en-US" sz="1800" i="1" smtClean="0">
                <a:solidFill>
                  <a:srgbClr val="009900"/>
                </a:solidFill>
              </a:rPr>
              <a:t>aq</a:t>
            </a:r>
            <a:r>
              <a:rPr lang="fr-FR" altLang="en-US" sz="1800" smtClean="0">
                <a:solidFill>
                  <a:srgbClr val="009900"/>
                </a:solidFill>
              </a:rPr>
              <a:t>) + 2MnO</a:t>
            </a:r>
            <a:r>
              <a:rPr lang="fr-FR" altLang="en-US" sz="1800" baseline="-25000" smtClean="0">
                <a:solidFill>
                  <a:srgbClr val="009900"/>
                </a:solidFill>
              </a:rPr>
              <a:t>4</a:t>
            </a:r>
            <a:r>
              <a:rPr lang="en-US" altLang="en-US" baseline="30000" smtClean="0">
                <a:solidFill>
                  <a:srgbClr val="009900"/>
                </a:solidFill>
              </a:rPr>
              <a:t>–</a:t>
            </a:r>
            <a:r>
              <a:rPr lang="fr-FR" altLang="en-US" sz="1800" smtClean="0">
                <a:solidFill>
                  <a:srgbClr val="009900"/>
                </a:solidFill>
              </a:rPr>
              <a:t>(</a:t>
            </a:r>
            <a:r>
              <a:rPr lang="fr-FR" altLang="en-US" sz="1800" i="1" smtClean="0">
                <a:solidFill>
                  <a:srgbClr val="009900"/>
                </a:solidFill>
              </a:rPr>
              <a:t>aq</a:t>
            </a:r>
            <a:r>
              <a:rPr lang="fr-FR" altLang="en-US" sz="1800" smtClean="0">
                <a:solidFill>
                  <a:srgbClr val="009900"/>
                </a:solidFill>
              </a:rPr>
              <a:t>) </a:t>
            </a:r>
            <a:r>
              <a:rPr lang="en-US" altLang="en-US" sz="1800" smtClean="0">
                <a:solidFill>
                  <a:srgbClr val="009900"/>
                </a:solidFill>
                <a:sym typeface="Symbol" panose="05050102010706020507" pitchFamily="18" charset="2"/>
              </a:rPr>
              <a:t></a:t>
            </a:r>
            <a:r>
              <a:rPr lang="fr-FR" altLang="en-US" sz="1800" smtClean="0">
                <a:solidFill>
                  <a:srgbClr val="009900"/>
                </a:solidFill>
              </a:rPr>
              <a:t> 5Br</a:t>
            </a:r>
            <a:r>
              <a:rPr lang="fr-FR" altLang="en-US" sz="1800" baseline="-25000" smtClean="0">
                <a:solidFill>
                  <a:srgbClr val="009900"/>
                </a:solidFill>
              </a:rPr>
              <a:t>2</a:t>
            </a:r>
            <a:r>
              <a:rPr lang="fr-FR" altLang="en-US" sz="1800" smtClean="0">
                <a:solidFill>
                  <a:srgbClr val="009900"/>
                </a:solidFill>
              </a:rPr>
              <a:t>(</a:t>
            </a:r>
            <a:r>
              <a:rPr lang="fr-FR" altLang="en-US" sz="1800" i="1" smtClean="0">
                <a:solidFill>
                  <a:srgbClr val="009900"/>
                </a:solidFill>
              </a:rPr>
              <a:t>l</a:t>
            </a:r>
            <a:r>
              <a:rPr lang="fr-FR" altLang="en-US" sz="1800" smtClean="0">
                <a:solidFill>
                  <a:srgbClr val="009900"/>
                </a:solidFill>
              </a:rPr>
              <a:t>)+ 2Mn</a:t>
            </a:r>
            <a:r>
              <a:rPr lang="fr-FR" altLang="en-US" sz="1800" baseline="30000" smtClean="0">
                <a:solidFill>
                  <a:srgbClr val="009900"/>
                </a:solidFill>
              </a:rPr>
              <a:t>2+</a:t>
            </a:r>
            <a:r>
              <a:rPr lang="fr-FR" altLang="en-US" sz="1800" smtClean="0">
                <a:solidFill>
                  <a:srgbClr val="009900"/>
                </a:solidFill>
              </a:rPr>
              <a:t>(</a:t>
            </a:r>
            <a:r>
              <a:rPr lang="fr-FR" altLang="en-US" sz="1800" i="1" smtClean="0">
                <a:solidFill>
                  <a:srgbClr val="009900"/>
                </a:solidFill>
              </a:rPr>
              <a:t>aq</a:t>
            </a:r>
            <a:r>
              <a:rPr lang="fr-FR" altLang="en-US" sz="1800" smtClean="0">
                <a:solidFill>
                  <a:srgbClr val="009900"/>
                </a:solidFill>
              </a:rPr>
              <a:t>) + 8H</a:t>
            </a:r>
            <a:r>
              <a:rPr lang="fr-FR" altLang="en-US" sz="1800" baseline="-25000" smtClean="0">
                <a:solidFill>
                  <a:srgbClr val="009900"/>
                </a:solidFill>
              </a:rPr>
              <a:t>2</a:t>
            </a:r>
            <a:r>
              <a:rPr lang="fr-FR" altLang="en-US" sz="1800" smtClean="0">
                <a:solidFill>
                  <a:srgbClr val="009900"/>
                </a:solidFill>
              </a:rPr>
              <a:t>O(</a:t>
            </a:r>
            <a:r>
              <a:rPr lang="fr-FR" altLang="en-US" sz="1800" i="1" smtClean="0">
                <a:solidFill>
                  <a:srgbClr val="009900"/>
                </a:solidFill>
              </a:rPr>
              <a:t>l</a:t>
            </a:r>
            <a:r>
              <a:rPr lang="fr-FR" altLang="en-US" sz="1800" smtClean="0">
                <a:solidFill>
                  <a:srgbClr val="009900"/>
                </a:solidFill>
              </a:rPr>
              <a:t>)</a:t>
            </a:r>
            <a:endParaRPr lang="en-US" altLang="en-US" sz="1800" smtClean="0">
              <a:solidFill>
                <a:srgbClr val="009900"/>
              </a:solidFill>
            </a:endParaRPr>
          </a:p>
          <a:p>
            <a:pPr marL="465138" indent="0" eaLnBrk="1" hangingPunct="1">
              <a:buFontTx/>
              <a:buNone/>
            </a:pPr>
            <a:endParaRPr lang="en-US" altLang="en-US" sz="1800" smtClean="0">
              <a:solidFill>
                <a:srgbClr val="009900"/>
              </a:solidFill>
            </a:endParaRPr>
          </a:p>
        </p:txBody>
      </p:sp>
      <p:pic>
        <p:nvPicPr>
          <p:cNvPr id="123910" name="Picture 4" descr="MMj0189251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9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9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89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4" grpId="0" autoUpdateAnimBg="0"/>
      <p:bldP spid="289795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2595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4892C5B-4AEB-4D25-A052-BFDCA7487083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000"/>
          </a:p>
        </p:txBody>
      </p:sp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430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Exercise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001000" cy="2800350"/>
          </a:xfrm>
        </p:spPr>
        <p:txBody>
          <a:bodyPr/>
          <a:lstStyle/>
          <a:p>
            <a:pPr marL="465138" indent="0" eaLnBrk="1" hangingPunct="1">
              <a:buFontTx/>
              <a:buNone/>
            </a:pPr>
            <a:r>
              <a:rPr lang="en-US" altLang="en-US" sz="2800" smtClean="0"/>
              <a:t>	Balance the following oxidation</a:t>
            </a:r>
            <a:r>
              <a:rPr lang="en-US" altLang="en-US" smtClean="0"/>
              <a:t>–</a:t>
            </a:r>
            <a:r>
              <a:rPr lang="en-US" altLang="en-US" sz="2800" smtClean="0"/>
              <a:t>reduction reaction.</a:t>
            </a:r>
          </a:p>
          <a:p>
            <a:pPr marL="465138" indent="0" eaLnBrk="1" hangingPunct="1">
              <a:buFontTx/>
              <a:buNone/>
            </a:pPr>
            <a:endParaRPr lang="en-US" altLang="en-US" sz="2800" smtClean="0"/>
          </a:p>
          <a:p>
            <a:pPr marL="465138" indent="0" eaLnBrk="1" hangingPunct="1">
              <a:buFontTx/>
              <a:buNone/>
            </a:pPr>
            <a:r>
              <a:rPr lang="en-US" altLang="en-US" smtClean="0"/>
              <a:t>K</a:t>
            </a:r>
            <a:r>
              <a:rPr lang="en-US" altLang="en-US" baseline="-25000" smtClean="0"/>
              <a:t>2</a:t>
            </a:r>
            <a:r>
              <a:rPr lang="en-US" altLang="en-US" smtClean="0"/>
              <a:t>Cr</a:t>
            </a:r>
            <a:r>
              <a:rPr lang="en-US" altLang="en-US" baseline="-25000" smtClean="0"/>
              <a:t>2</a:t>
            </a:r>
            <a:r>
              <a:rPr lang="en-US" altLang="en-US" smtClean="0"/>
              <a:t>O</a:t>
            </a:r>
            <a:r>
              <a:rPr lang="en-US" altLang="en-US" baseline="-25000" smtClean="0"/>
              <a:t>7</a:t>
            </a:r>
            <a:r>
              <a:rPr lang="en-US" altLang="en-US" smtClean="0"/>
              <a:t> + SnCl</a:t>
            </a:r>
            <a:r>
              <a:rPr lang="en-US" altLang="en-US" baseline="-25000" smtClean="0"/>
              <a:t>2</a:t>
            </a:r>
            <a:r>
              <a:rPr lang="en-US" altLang="en-US" smtClean="0"/>
              <a:t> + HCl </a:t>
            </a:r>
            <a:r>
              <a:rPr lang="en-US" altLang="en-US" smtClean="0">
                <a:sym typeface="Wingdings" panose="05000000000000000000" pitchFamily="2" charset="2"/>
              </a:rPr>
              <a:t></a:t>
            </a:r>
            <a:r>
              <a:rPr lang="en-US" altLang="en-US" smtClean="0"/>
              <a:t> CrCl</a:t>
            </a:r>
            <a:r>
              <a:rPr lang="en-US" altLang="en-US" baseline="-25000" smtClean="0"/>
              <a:t>3</a:t>
            </a:r>
            <a:r>
              <a:rPr lang="en-US" altLang="en-US" smtClean="0"/>
              <a:t> + SnCl</a:t>
            </a:r>
            <a:r>
              <a:rPr lang="en-US" altLang="en-US" baseline="-25000" smtClean="0"/>
              <a:t>4</a:t>
            </a:r>
            <a:r>
              <a:rPr lang="en-US" altLang="en-US" smtClean="0"/>
              <a:t> + KCl + H</a:t>
            </a:r>
            <a:r>
              <a:rPr lang="en-US" altLang="en-US" baseline="-25000" smtClean="0"/>
              <a:t>2</a:t>
            </a:r>
            <a:r>
              <a:rPr lang="en-US" altLang="en-US" smtClean="0"/>
              <a:t>O</a:t>
            </a:r>
          </a:p>
          <a:p>
            <a:pPr marL="465138" indent="0" eaLnBrk="1" hangingPunct="1">
              <a:buFontTx/>
              <a:buNone/>
            </a:pPr>
            <a:endParaRPr lang="en-US" altLang="en-US" smtClean="0">
              <a:solidFill>
                <a:srgbClr val="009900"/>
              </a:solidFill>
            </a:endParaRPr>
          </a:p>
          <a:p>
            <a:pPr marL="465138" indent="0" eaLnBrk="1" hangingPunct="1">
              <a:buFontTx/>
              <a:buNone/>
            </a:pPr>
            <a:r>
              <a:rPr lang="en-US" altLang="en-US" smtClean="0"/>
              <a:t>K</a:t>
            </a:r>
            <a:r>
              <a:rPr lang="en-US" altLang="en-US" baseline="-25000" smtClean="0"/>
              <a:t>2</a:t>
            </a:r>
            <a:r>
              <a:rPr lang="en-US" altLang="en-US" smtClean="0"/>
              <a:t>Cr</a:t>
            </a:r>
            <a:r>
              <a:rPr lang="en-US" altLang="en-US" baseline="-25000" smtClean="0"/>
              <a:t>2</a:t>
            </a:r>
            <a:r>
              <a:rPr lang="en-US" altLang="en-US" smtClean="0"/>
              <a:t>O</a:t>
            </a:r>
            <a:r>
              <a:rPr lang="en-US" altLang="en-US" baseline="-25000" smtClean="0"/>
              <a:t>7</a:t>
            </a:r>
            <a:r>
              <a:rPr lang="en-US" altLang="en-US" smtClean="0"/>
              <a:t> + H</a:t>
            </a:r>
            <a:r>
              <a:rPr lang="en-US" altLang="en-US" baseline="-25000" smtClean="0"/>
              <a:t>2</a:t>
            </a:r>
            <a:r>
              <a:rPr lang="en-US" altLang="en-US" smtClean="0"/>
              <a:t>O + S </a:t>
            </a:r>
            <a:r>
              <a:rPr lang="en-US" altLang="en-US" smtClean="0">
                <a:sym typeface="Wingdings" panose="05000000000000000000" pitchFamily="2" charset="2"/>
              </a:rPr>
              <a:t></a:t>
            </a:r>
            <a:r>
              <a:rPr lang="en-US" altLang="en-US" smtClean="0"/>
              <a:t> SO</a:t>
            </a:r>
            <a:r>
              <a:rPr lang="en-US" altLang="en-US" baseline="-25000" smtClean="0"/>
              <a:t>2</a:t>
            </a:r>
            <a:r>
              <a:rPr lang="en-US" altLang="en-US" smtClean="0"/>
              <a:t> + KOH + Cr</a:t>
            </a:r>
            <a:r>
              <a:rPr lang="en-US" altLang="en-US" baseline="-25000" smtClean="0"/>
              <a:t>2</a:t>
            </a:r>
            <a:r>
              <a:rPr lang="en-US" altLang="en-US" smtClean="0"/>
              <a:t>O</a:t>
            </a:r>
            <a:r>
              <a:rPr lang="en-US" altLang="en-US" baseline="-25000" smtClean="0"/>
              <a:t>3</a:t>
            </a:r>
            <a:endParaRPr lang="en-US" altLang="en-US" smtClean="0">
              <a:solidFill>
                <a:srgbClr val="009900"/>
              </a:solidFill>
            </a:endParaRPr>
          </a:p>
        </p:txBody>
      </p:sp>
      <p:pic>
        <p:nvPicPr>
          <p:cNvPr id="125958" name="Picture 4" descr="MMj0189251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9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9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9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4" grpId="0" autoUpdateAnimBg="0"/>
      <p:bldP spid="289795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2800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F9319E-63FC-4013-AA93-A9E20C2720CD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000"/>
          </a:p>
        </p:txBody>
      </p:sp>
      <p:sp>
        <p:nvSpPr>
          <p:cNvPr id="291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1747838"/>
            <a:ext cx="7391400" cy="4032250"/>
          </a:xfrm>
        </p:spPr>
        <p:txBody>
          <a:bodyPr/>
          <a:lstStyle/>
          <a:p>
            <a:pPr marL="465138" indent="-465138" eaLnBrk="1" hangingPunct="1">
              <a:buFontTx/>
              <a:buAutoNum type="arabicPeriod"/>
            </a:pPr>
            <a:r>
              <a:rPr lang="en-US" altLang="en-US" sz="2800" smtClean="0">
                <a:solidFill>
                  <a:srgbClr val="669900"/>
                </a:solidFill>
              </a:rPr>
              <a:t>Use the half–reaction method as specified for acidic solutions to obtain the final balanced equation as </a:t>
            </a:r>
            <a:r>
              <a:rPr lang="en-US" altLang="en-US" sz="2800" i="1" smtClean="0">
                <a:solidFill>
                  <a:srgbClr val="669900"/>
                </a:solidFill>
              </a:rPr>
              <a:t>if H</a:t>
            </a:r>
            <a:r>
              <a:rPr lang="en-US" altLang="en-US" sz="2800" i="1" baseline="30000" smtClean="0">
                <a:solidFill>
                  <a:srgbClr val="669900"/>
                </a:solidFill>
              </a:rPr>
              <a:t>+</a:t>
            </a:r>
            <a:r>
              <a:rPr lang="en-US" altLang="en-US" sz="2800" i="1" smtClean="0">
                <a:solidFill>
                  <a:srgbClr val="669900"/>
                </a:solidFill>
              </a:rPr>
              <a:t> ions were present</a:t>
            </a:r>
            <a:r>
              <a:rPr lang="en-US" altLang="en-US" sz="2800" smtClean="0">
                <a:solidFill>
                  <a:srgbClr val="669900"/>
                </a:solidFill>
              </a:rPr>
              <a:t>.</a:t>
            </a:r>
          </a:p>
          <a:p>
            <a:pPr marL="465138" indent="-465138" eaLnBrk="1" hangingPunct="1">
              <a:buFontTx/>
              <a:buAutoNum type="arabicPeriod"/>
            </a:pPr>
            <a:r>
              <a:rPr lang="en-US" altLang="en-US" sz="2800" smtClean="0">
                <a:solidFill>
                  <a:srgbClr val="669900"/>
                </a:solidFill>
              </a:rPr>
              <a:t>To both sides of the equation, add a number of OH</a:t>
            </a:r>
            <a:r>
              <a:rPr lang="en-US" altLang="en-US" sz="2800" baseline="30000" smtClean="0">
                <a:solidFill>
                  <a:srgbClr val="669900"/>
                </a:solidFill>
              </a:rPr>
              <a:t>–</a:t>
            </a:r>
            <a:r>
              <a:rPr lang="en-US" altLang="en-US" sz="2800" smtClean="0">
                <a:solidFill>
                  <a:srgbClr val="669900"/>
                </a:solidFill>
              </a:rPr>
              <a:t> ions that is equal to the number of H</a:t>
            </a:r>
            <a:r>
              <a:rPr lang="en-US" altLang="en-US" sz="2800" baseline="30000" smtClean="0">
                <a:solidFill>
                  <a:srgbClr val="669900"/>
                </a:solidFill>
              </a:rPr>
              <a:t>+</a:t>
            </a:r>
            <a:r>
              <a:rPr lang="en-US" altLang="en-US" sz="2800" smtClean="0">
                <a:solidFill>
                  <a:srgbClr val="669900"/>
                </a:solidFill>
              </a:rPr>
              <a:t> ions. (We want to eliminate H</a:t>
            </a:r>
            <a:r>
              <a:rPr lang="en-US" altLang="en-US" sz="2800" baseline="30000" smtClean="0">
                <a:solidFill>
                  <a:srgbClr val="669900"/>
                </a:solidFill>
              </a:rPr>
              <a:t>+</a:t>
            </a:r>
            <a:r>
              <a:rPr lang="en-US" altLang="en-US" sz="2800" smtClean="0">
                <a:solidFill>
                  <a:srgbClr val="669900"/>
                </a:solidFill>
              </a:rPr>
              <a:t> by forming H</a:t>
            </a:r>
            <a:r>
              <a:rPr lang="en-US" altLang="en-US" sz="2800" baseline="-25000" smtClean="0">
                <a:solidFill>
                  <a:srgbClr val="669900"/>
                </a:solidFill>
              </a:rPr>
              <a:t>2</a:t>
            </a:r>
            <a:r>
              <a:rPr lang="en-US" altLang="en-US" sz="2800" smtClean="0">
                <a:solidFill>
                  <a:srgbClr val="669900"/>
                </a:solidFill>
              </a:rPr>
              <a:t>O.)</a:t>
            </a:r>
          </a:p>
          <a:p>
            <a:pPr marL="465138" indent="-465138" eaLnBrk="1" hangingPunct="1">
              <a:buFontTx/>
              <a:buNone/>
            </a:pPr>
            <a:endParaRPr lang="en-US" altLang="en-US" smtClean="0">
              <a:solidFill>
                <a:srgbClr val="669900"/>
              </a:solidFill>
            </a:endParaRP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2000" smtClean="0"/>
              <a:t>The Half–Reaction Method for Balancing Equations for Oxidation–Reduction Reactions Occurring in Basic 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1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1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1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2" grpId="0" build="p"/>
      <p:bldP spid="291843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3005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29A50C-C557-4FAF-AA53-AB3E265CF9D7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000"/>
          </a:p>
        </p:txBody>
      </p:sp>
      <p:sp>
        <p:nvSpPr>
          <p:cNvPr id="293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1747838"/>
            <a:ext cx="7391400" cy="2740025"/>
          </a:xfrm>
        </p:spPr>
        <p:txBody>
          <a:bodyPr/>
          <a:lstStyle/>
          <a:p>
            <a:pPr marL="465138" indent="-465138" eaLnBrk="1" hangingPunct="1">
              <a:buFontTx/>
              <a:buAutoNum type="arabicPeriod" startAt="3"/>
            </a:pPr>
            <a:r>
              <a:rPr lang="en-US" altLang="en-US" sz="2800" smtClean="0">
                <a:solidFill>
                  <a:srgbClr val="669900"/>
                </a:solidFill>
              </a:rPr>
              <a:t>Form H</a:t>
            </a:r>
            <a:r>
              <a:rPr lang="en-US" altLang="en-US" sz="2800" baseline="-25000" smtClean="0">
                <a:solidFill>
                  <a:srgbClr val="669900"/>
                </a:solidFill>
              </a:rPr>
              <a:t>2</a:t>
            </a:r>
            <a:r>
              <a:rPr lang="en-US" altLang="en-US" sz="2800" smtClean="0">
                <a:solidFill>
                  <a:srgbClr val="669900"/>
                </a:solidFill>
              </a:rPr>
              <a:t>O on the side containing both H</a:t>
            </a:r>
            <a:r>
              <a:rPr lang="en-US" altLang="en-US" sz="2800" baseline="30000" smtClean="0">
                <a:solidFill>
                  <a:srgbClr val="669900"/>
                </a:solidFill>
              </a:rPr>
              <a:t>+</a:t>
            </a:r>
            <a:r>
              <a:rPr lang="en-US" altLang="en-US" sz="2800" smtClean="0">
                <a:solidFill>
                  <a:srgbClr val="669900"/>
                </a:solidFill>
              </a:rPr>
              <a:t> and OH</a:t>
            </a:r>
            <a:r>
              <a:rPr lang="en-US" altLang="en-US" sz="2800" baseline="30000" smtClean="0">
                <a:solidFill>
                  <a:srgbClr val="669900"/>
                </a:solidFill>
              </a:rPr>
              <a:t>–</a:t>
            </a:r>
            <a:r>
              <a:rPr lang="en-US" altLang="en-US" sz="2800" smtClean="0">
                <a:solidFill>
                  <a:srgbClr val="669900"/>
                </a:solidFill>
              </a:rPr>
              <a:t> ions, and eliminate the number of H</a:t>
            </a:r>
            <a:r>
              <a:rPr lang="en-US" altLang="en-US" sz="2800" baseline="-25000" smtClean="0">
                <a:solidFill>
                  <a:srgbClr val="669900"/>
                </a:solidFill>
              </a:rPr>
              <a:t>2</a:t>
            </a:r>
            <a:r>
              <a:rPr lang="en-US" altLang="en-US" sz="2800" smtClean="0">
                <a:solidFill>
                  <a:srgbClr val="669900"/>
                </a:solidFill>
              </a:rPr>
              <a:t>O molecules that appear on both sides of the equation.</a:t>
            </a:r>
          </a:p>
          <a:p>
            <a:pPr marL="465138" indent="-465138" eaLnBrk="1" hangingPunct="1">
              <a:buFontTx/>
              <a:buAutoNum type="arabicPeriod" startAt="3"/>
            </a:pPr>
            <a:r>
              <a:rPr lang="en-US" altLang="en-US" sz="2800" smtClean="0">
                <a:solidFill>
                  <a:srgbClr val="669900"/>
                </a:solidFill>
              </a:rPr>
              <a:t>Check that elements and charges are balanced.</a:t>
            </a:r>
          </a:p>
        </p:txBody>
      </p:sp>
      <p:sp>
        <p:nvSpPr>
          <p:cNvPr id="13005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2000" smtClean="0"/>
              <a:t>The Half–Reaction Method for Balancing Equations for Oxidation–Reduction Reactions Occurring in Basic 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3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3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9830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16BED3-5285-4E30-AA4E-29516A50B08C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000"/>
          </a:p>
        </p:txBody>
      </p:sp>
      <p:sp>
        <p:nvSpPr>
          <p:cNvPr id="983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141413"/>
            <a:ext cx="8229600" cy="3563937"/>
          </a:xfrm>
          <a:noFill/>
        </p:spPr>
        <p:txBody>
          <a:bodyPr/>
          <a:lstStyle/>
          <a:p>
            <a:pPr marL="685800" indent="-685800" eaLnBrk="1" hangingPunct="1">
              <a:buFontTx/>
              <a:buNone/>
            </a:pPr>
            <a:r>
              <a:rPr lang="en-US" altLang="en-US" smtClean="0">
                <a:hlinkClick r:id="rId3" action="ppaction://hlinksldjump"/>
              </a:rPr>
              <a:t>18.1		Balancing Oxidation–Reduction Equations</a:t>
            </a:r>
            <a:endParaRPr lang="en-US" altLang="en-US" smtClean="0">
              <a:hlinkClick r:id="rId4" action="ppaction://hlinkpres?slideindex=2&amp;slidetitle=Slide 2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mtClean="0">
                <a:hlinkClick r:id="rId5" action="ppaction://hlinksldjump"/>
              </a:rPr>
              <a:t>18.2  	Galvanic Cells</a:t>
            </a:r>
            <a:endParaRPr lang="en-US" altLang="en-US" smtClean="0">
              <a:hlinkClick r:id="rId4" action="ppaction://hlinkpres?slideindex=2&amp;slidetitle=Slide 2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mtClean="0">
                <a:hlinkClick r:id="rId6" action="ppaction://hlinksldjump"/>
              </a:rPr>
              <a:t>18.3  	Standard Reduction Potentials</a:t>
            </a:r>
            <a:endParaRPr lang="en-US" altLang="en-US" smtClean="0">
              <a:hlinkClick r:id="rId4" action="ppaction://hlinkpres?slideindex=2&amp;slidetitle=Slide 2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mtClean="0">
                <a:hlinkClick r:id="rId7" action="ppaction://hlinksldjump"/>
              </a:rPr>
              <a:t>18.4		Cell Potential, Electrical Work, and Free 	Energy</a:t>
            </a:r>
            <a:endParaRPr lang="en-US" altLang="en-US" smtClean="0">
              <a:hlinkClick r:id="rId4" action="ppaction://hlinkpres?slideindex=2&amp;slidetitle=Slide 2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mtClean="0">
                <a:hlinkClick r:id="rId8" action="ppaction://hlinksldjump"/>
              </a:rPr>
              <a:t>18.6		Batteries</a:t>
            </a:r>
            <a:endParaRPr lang="en-US" altLang="en-US" smtClean="0">
              <a:hlinkClick r:id="rId4" action="ppaction://hlinkpres?slideindex=2&amp;slidetitle=Slide 2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mtClean="0">
                <a:hlinkClick r:id="rId9" action="ppaction://hlinksldjump"/>
              </a:rPr>
              <a:t>18.7		Corrosion</a:t>
            </a:r>
            <a:endParaRPr lang="en-US" altLang="en-US" smtClean="0">
              <a:hlinkClick r:id="rId4" action="ppaction://hlinkpres?slideindex=2&amp;slidetitle=Slide 2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mtClean="0">
                <a:hlinkClick r:id="rId10" action="ppaction://hlinksldjump"/>
              </a:rPr>
              <a:t>18.8		Electrolysis</a:t>
            </a:r>
            <a:endParaRPr lang="en-US" altLang="en-US" smtClean="0">
              <a:hlinkClick r:id="rId4" action="ppaction://hlinkpres?slideindex=2&amp;slidetitle=Slide 2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mtClean="0">
                <a:hlinkClick r:id="" action="ppaction://noaction"/>
              </a:rPr>
              <a:t>18.9		Commercial Electrolytic Processes</a:t>
            </a:r>
            <a:endParaRPr lang="en-US" altLang="en-US" smtClean="0">
              <a:hlinkClick r:id="rId4" action="ppaction://hlinkpres?slideindex=2&amp;slidetitle=Slide 2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Practice</a:t>
            </a:r>
          </a:p>
        </p:txBody>
      </p:sp>
      <p:sp>
        <p:nvSpPr>
          <p:cNvPr id="132099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64611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3600" smtClean="0"/>
              <a:t>Cr(OH)</a:t>
            </a:r>
            <a:r>
              <a:rPr lang="en-US" altLang="en-US" sz="3600" baseline="-25000" smtClean="0"/>
              <a:t>3</a:t>
            </a:r>
            <a:r>
              <a:rPr lang="en-US" altLang="en-US" sz="3600" smtClean="0"/>
              <a:t> + ClO</a:t>
            </a:r>
            <a:r>
              <a:rPr lang="en-US" altLang="en-US" sz="3600" baseline="-25000" smtClean="0"/>
              <a:t>3</a:t>
            </a:r>
            <a:r>
              <a:rPr lang="en-US" altLang="en-US" sz="3600" baseline="30000" smtClean="0"/>
              <a:t>-</a:t>
            </a:r>
            <a:r>
              <a:rPr lang="en-US" altLang="en-US" sz="3600" smtClean="0"/>
              <a:t> --&gt; CrO</a:t>
            </a:r>
            <a:r>
              <a:rPr lang="en-US" altLang="en-US" sz="3600" baseline="-25000" smtClean="0"/>
              <a:t>4</a:t>
            </a:r>
            <a:r>
              <a:rPr lang="en-US" altLang="en-US" sz="3600" baseline="30000" smtClean="0"/>
              <a:t>2-</a:t>
            </a:r>
            <a:r>
              <a:rPr lang="en-US" altLang="en-US" sz="3600" smtClean="0"/>
              <a:t> + Cl</a:t>
            </a:r>
            <a:r>
              <a:rPr lang="en-US" altLang="en-US" sz="3600" baseline="30000" smtClean="0"/>
              <a:t>-</a:t>
            </a:r>
            <a:r>
              <a:rPr lang="en-US" altLang="en-US" sz="3600" smtClean="0"/>
              <a:t> (basic)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Cengage Learning. All rights reserved</a:t>
            </a:r>
            <a:endParaRPr lang="en-US"/>
          </a:p>
        </p:txBody>
      </p:sp>
      <p:sp>
        <p:nvSpPr>
          <p:cNvPr id="13210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2C4A3D-4627-45B5-B505-41CD43F334E9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0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3312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253BA6-3C43-45CD-A6FF-858E865F252C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000"/>
          </a:p>
        </p:txBody>
      </p:sp>
      <p:sp>
        <p:nvSpPr>
          <p:cNvPr id="133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Galvanic Cell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1885950"/>
          </a:xfrm>
        </p:spPr>
        <p:txBody>
          <a:bodyPr/>
          <a:lstStyle/>
          <a:p>
            <a:pPr marL="457200" indent="-457200" eaLnBrk="1" hangingPunct="1"/>
            <a:r>
              <a:rPr lang="en-US" altLang="en-US" sz="2800" smtClean="0"/>
              <a:t>Device in which chemical energy is changed to electrical energy.</a:t>
            </a:r>
          </a:p>
          <a:p>
            <a:pPr marL="457200" indent="-457200" eaLnBrk="1" hangingPunct="1"/>
            <a:r>
              <a:rPr lang="en-US" altLang="en-US" sz="2800" smtClean="0"/>
              <a:t>Uses a spontaneous redox reaction to produce a current that can be used to do work.	</a:t>
            </a:r>
          </a:p>
        </p:txBody>
      </p:sp>
      <p:sp>
        <p:nvSpPr>
          <p:cNvPr id="133126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5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351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4D46F7-C347-44E7-A182-9450C6C56D8D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000"/>
          </a:p>
        </p:txBody>
      </p:sp>
      <p:sp>
        <p:nvSpPr>
          <p:cNvPr id="135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A Galvanic Cell</a:t>
            </a:r>
          </a:p>
        </p:txBody>
      </p:sp>
      <p:sp>
        <p:nvSpPr>
          <p:cNvPr id="135173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135174" name="Picture 4" descr="ch17_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00" y="1752600"/>
            <a:ext cx="4929188" cy="3992563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372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B35625-A247-4C0F-A271-B61443DB0BCD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000"/>
          </a:p>
        </p:txBody>
      </p:sp>
      <p:sp>
        <p:nvSpPr>
          <p:cNvPr id="137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Galvanic Cell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278313"/>
          </a:xfrm>
        </p:spPr>
        <p:txBody>
          <a:bodyPr/>
          <a:lstStyle/>
          <a:p>
            <a:pPr marL="457200" indent="-457200" eaLnBrk="1" hangingPunct="1"/>
            <a:r>
              <a:rPr lang="en-US" altLang="en-US" sz="2800" smtClean="0"/>
              <a:t>Oxidation occurs at the anode.</a:t>
            </a:r>
          </a:p>
          <a:p>
            <a:pPr marL="457200" indent="-457200" eaLnBrk="1" hangingPunct="1"/>
            <a:r>
              <a:rPr lang="en-US" altLang="en-US" sz="2800" smtClean="0"/>
              <a:t>Reduction occurs at the cathode.</a:t>
            </a:r>
          </a:p>
          <a:p>
            <a:pPr marL="457200" indent="-457200" eaLnBrk="1" hangingPunct="1"/>
            <a:r>
              <a:rPr lang="en-US" altLang="en-US" sz="2800" smtClean="0"/>
              <a:t>Salt bridge or porous disk – devices that allow ions to flow without extensive mixing of the solutions.</a:t>
            </a:r>
          </a:p>
          <a:p>
            <a:pPr marL="901700" lvl="1" indent="-444500"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/>
              <a:t>Salt bridge – contains a strong electrolyte held in a Jello–like matrix.</a:t>
            </a:r>
          </a:p>
          <a:p>
            <a:pPr marL="901700" lvl="1" indent="-444500"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/>
              <a:t>Porous disk – contains tiny passages that allow hindered flow of ions.	</a:t>
            </a:r>
          </a:p>
        </p:txBody>
      </p:sp>
      <p:sp>
        <p:nvSpPr>
          <p:cNvPr id="137222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4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4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4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1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4" descr="CHA56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58813"/>
            <a:ext cx="8836025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7" name="Text Box 2"/>
          <p:cNvSpPr txBox="1">
            <a:spLocks noChangeArrowheads="1"/>
          </p:cNvSpPr>
          <p:nvPr/>
        </p:nvSpPr>
        <p:spPr bwMode="auto">
          <a:xfrm>
            <a:off x="3362325" y="141288"/>
            <a:ext cx="24606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aseline="0">
                <a:solidFill>
                  <a:srgbClr val="000000"/>
                </a:solidFill>
                <a:latin typeface="Arial" panose="020B0604020202020204" pitchFamily="34" charset="0"/>
              </a:rPr>
              <a:t>Galvanic Cells</a:t>
            </a:r>
          </a:p>
        </p:txBody>
      </p:sp>
      <p:sp>
        <p:nvSpPr>
          <p:cNvPr id="139268" name="Text Box 3"/>
          <p:cNvSpPr txBox="1">
            <a:spLocks noChangeArrowheads="1"/>
          </p:cNvSpPr>
          <p:nvPr/>
        </p:nvSpPr>
        <p:spPr bwMode="auto">
          <a:xfrm>
            <a:off x="8389938" y="6384925"/>
            <a:ext cx="677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 baseline="0">
                <a:solidFill>
                  <a:srgbClr val="000000"/>
                </a:solidFill>
                <a:latin typeface="Arial" panose="020B0604020202020204" pitchFamily="34" charset="0"/>
              </a:rPr>
              <a:t>19.2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492500" y="4383088"/>
            <a:ext cx="2174875" cy="879475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spontaneous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redox reaction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850900" y="1295400"/>
            <a:ext cx="1463675" cy="879475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anode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oxidation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6762750" y="1295400"/>
            <a:ext cx="1530350" cy="879475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baseline="0">
                <a:solidFill>
                  <a:srgbClr val="FF0000"/>
                </a:solidFill>
                <a:latin typeface="Arial" panose="020B0604020202020204" pitchFamily="34" charset="0"/>
              </a:rPr>
              <a:t>cat</a:t>
            </a:r>
            <a:r>
              <a:rPr lang="en-US" altLang="en-US" sz="2400" baseline="0">
                <a:solidFill>
                  <a:srgbClr val="FF0000"/>
                </a:solidFill>
                <a:latin typeface="Arial" panose="020B0604020202020204" pitchFamily="34" charset="0"/>
              </a:rPr>
              <a:t>hode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baseline="0">
                <a:solidFill>
                  <a:srgbClr val="FF0000"/>
                </a:solidFill>
                <a:latin typeface="Arial" panose="020B0604020202020204" pitchFamily="34" charset="0"/>
              </a:rPr>
              <a:t>red</a:t>
            </a:r>
            <a:r>
              <a:rPr lang="en-US" altLang="en-US" sz="2400" baseline="0">
                <a:solidFill>
                  <a:srgbClr val="FF0000"/>
                </a:solidFill>
                <a:latin typeface="Arial" panose="020B0604020202020204" pitchFamily="34" charset="0"/>
              </a:rPr>
              <a:t>uction</a:t>
            </a:r>
          </a:p>
        </p:txBody>
      </p:sp>
      <p:sp>
        <p:nvSpPr>
          <p:cNvPr id="139272" name="Text Box 8"/>
          <p:cNvSpPr txBox="1">
            <a:spLocks noChangeArrowheads="1"/>
          </p:cNvSpPr>
          <p:nvPr/>
        </p:nvSpPr>
        <p:spPr bwMode="auto">
          <a:xfrm>
            <a:off x="1371600" y="1828800"/>
            <a:ext cx="762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aseline="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139273" name="Text Box 9"/>
          <p:cNvSpPr txBox="1">
            <a:spLocks noChangeArrowheads="1"/>
          </p:cNvSpPr>
          <p:nvPr/>
        </p:nvSpPr>
        <p:spPr bwMode="auto">
          <a:xfrm>
            <a:off x="7162800" y="1905000"/>
            <a:ext cx="762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aseline="0">
                <a:solidFill>
                  <a:srgbClr val="FF0000"/>
                </a:solidFill>
                <a:latin typeface="Arial" panose="020B0604020202020204" pitchFamily="34" charset="0"/>
              </a:rPr>
              <a:t>+</a:t>
            </a:r>
          </a:p>
        </p:txBody>
      </p:sp>
      <p:pic>
        <p:nvPicPr>
          <p:cNvPr id="13376" name="Picture 1088" descr="Clifford_big_red_dog_(TV)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0"/>
            <a:ext cx="9683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 autoUpdateAnimBg="0"/>
      <p:bldP spid="10246" grpId="0" animBg="1" autoUpdateAnimBg="0"/>
      <p:bldP spid="10247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4029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A5EF11-4A4C-495E-96A6-E4B49F9E4A68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000"/>
          </a:p>
        </p:txBody>
      </p:sp>
      <p:sp>
        <p:nvSpPr>
          <p:cNvPr id="6" name="Rectangle 5"/>
          <p:cNvSpPr/>
          <p:nvPr/>
        </p:nvSpPr>
        <p:spPr>
          <a:xfrm>
            <a:off x="504825" y="1081088"/>
            <a:ext cx="7924800" cy="2778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hlinkClick r:id="rId2"/>
              </a:rPr>
              <a:t>http://www.mhhe.com/physsci/chemistry/essentialchemistry/flash/galvan5.swf</a:t>
            </a:r>
            <a:endParaRPr lang="en-US" sz="1200" baseline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14029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4" t="17426" r="21411" b="4950"/>
          <a:stretch>
            <a:fillRect/>
          </a:stretch>
        </p:blipFill>
        <p:spPr bwMode="auto">
          <a:xfrm>
            <a:off x="2362200" y="2286000"/>
            <a:ext cx="4419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15240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http://glencoe.mheducation.com/sites/0003152012/student_view0/chapter18/animations.html#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413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A667AF-EFC4-4968-B934-1224148B4BAB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000"/>
          </a:p>
        </p:txBody>
      </p:sp>
      <p:sp>
        <p:nvSpPr>
          <p:cNvPr id="141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430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Cell Potential  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552950"/>
          </a:xfrm>
        </p:spPr>
        <p:txBody>
          <a:bodyPr/>
          <a:lstStyle/>
          <a:p>
            <a:pPr marL="457200" indent="-457200" eaLnBrk="1" hangingPunct="1"/>
            <a:r>
              <a:rPr lang="en-US" altLang="en-US" sz="2800" smtClean="0"/>
              <a:t>A galvanic cell consists of an oxidizing agent in one compartment that pulls electrons through a wire from a reducing agent in the other compartment.</a:t>
            </a:r>
          </a:p>
          <a:p>
            <a:pPr marL="457200" indent="-457200" eaLnBrk="1" hangingPunct="1"/>
            <a:r>
              <a:rPr lang="en-US" altLang="en-US" sz="2800" smtClean="0"/>
              <a:t>The “pull”, or driving force, on the electrons is called the cell potential (      ), or the electromotive force (emf) of the cell.</a:t>
            </a:r>
          </a:p>
          <a:p>
            <a:pPr marL="901700" lvl="1" indent="-444500"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/>
              <a:t>Unit of electrical potential is the volt (V).</a:t>
            </a:r>
          </a:p>
          <a:p>
            <a:pPr marL="1379538" lvl="2" indent="-476250" eaLnBrk="1" hangingPunct="1">
              <a:buFont typeface="Wingdings" panose="05000000000000000000" pitchFamily="2" charset="2"/>
              <a:buChar char="Ø"/>
            </a:pPr>
            <a:r>
              <a:rPr lang="en-US" altLang="en-US" sz="2600" smtClean="0"/>
              <a:t>1 joule of work per coulomb of charge transferred. (Joule = coulomb x volt)</a:t>
            </a:r>
          </a:p>
        </p:txBody>
      </p:sp>
      <p:sp>
        <p:nvSpPr>
          <p:cNvPr id="141318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41319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graphicFrame>
        <p:nvGraphicFramePr>
          <p:cNvPr id="320518" name="Object 6"/>
          <p:cNvGraphicFramePr>
            <a:graphicFrameLocks noChangeAspect="1"/>
          </p:cNvGraphicFramePr>
          <p:nvPr/>
        </p:nvGraphicFramePr>
        <p:xfrm>
          <a:off x="4876800" y="4038600"/>
          <a:ext cx="4667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25" name="Equation" r:id="rId4" imgW="469696" imgH="431613" progId="Equation.BREE4">
                  <p:embed/>
                </p:oleObj>
              </mc:Choice>
              <mc:Fallback>
                <p:oleObj name="Equation" r:id="rId4" imgW="469696" imgH="431613" progId="Equation.BREE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038600"/>
                        <a:ext cx="46672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21" name="Rectangle 1"/>
          <p:cNvSpPr>
            <a:spLocks noChangeArrowheads="1"/>
          </p:cNvSpPr>
          <p:nvPr/>
        </p:nvSpPr>
        <p:spPr bwMode="auto">
          <a:xfrm>
            <a:off x="5486400" y="3124200"/>
            <a:ext cx="342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01700" indent="-4445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anose="02020603050405020304" pitchFamily="18" charset="0"/>
              </a:rPr>
              <a:t>1 ampere = 1 coulomb per second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anose="02020603050405020304" pitchFamily="18" charset="0"/>
              </a:rPr>
              <a:t>1 mole of e- = 96,485 coulombs</a:t>
            </a: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5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4336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8DB9DF-4E80-414C-A2DE-34275735C525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000"/>
          </a:p>
        </p:txBody>
      </p:sp>
      <p:sp>
        <p:nvSpPr>
          <p:cNvPr id="143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Galvanic Cell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832350"/>
          </a:xfrm>
        </p:spPr>
        <p:txBody>
          <a:bodyPr/>
          <a:lstStyle/>
          <a:p>
            <a:pPr marL="457200" indent="-457200" eaLnBrk="1" hangingPunct="1"/>
            <a:r>
              <a:rPr lang="en-US" altLang="en-US" sz="2800" smtClean="0"/>
              <a:t>All half-reactions are given as reduction processes in standard tables.</a:t>
            </a:r>
          </a:p>
          <a:p>
            <a:pPr marL="900113" lvl="1" indent="-441325"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/>
              <a:t>Table 18.1 </a:t>
            </a:r>
          </a:p>
          <a:p>
            <a:pPr marL="900113" lvl="1" indent="-441325"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/>
              <a:t>1 </a:t>
            </a:r>
            <a:r>
              <a:rPr lang="en-US" altLang="en-US" sz="2800" i="1" smtClean="0"/>
              <a:t>M</a:t>
            </a:r>
            <a:r>
              <a:rPr lang="en-US" altLang="en-US" sz="2800" smtClean="0"/>
              <a:t>, 1 atm, 25</a:t>
            </a:r>
            <a:r>
              <a:rPr lang="en-US" altLang="en-US" sz="2800" smtClean="0">
                <a:cs typeface="Arial" panose="020B0604020202020204" pitchFamily="34" charset="0"/>
              </a:rPr>
              <a:t>°</a:t>
            </a:r>
            <a:r>
              <a:rPr lang="en-US" altLang="en-US" sz="2800" smtClean="0"/>
              <a:t>C</a:t>
            </a:r>
          </a:p>
          <a:p>
            <a:pPr marL="457200" indent="-457200" eaLnBrk="1" hangingPunct="1"/>
            <a:r>
              <a:rPr lang="en-US" altLang="en-US" sz="2800" smtClean="0"/>
              <a:t>When a half-reaction is reversed, the sign of E</a:t>
            </a:r>
            <a:r>
              <a:rPr lang="en-US" altLang="en-US" sz="2800" smtClean="0">
                <a:cs typeface="Arial" panose="020B0604020202020204" pitchFamily="34" charset="0"/>
              </a:rPr>
              <a:t> ° is reversed.</a:t>
            </a:r>
          </a:p>
          <a:p>
            <a:pPr marL="457200" indent="-457200" eaLnBrk="1" hangingPunct="1"/>
            <a:r>
              <a:rPr lang="en-US" altLang="en-US" sz="2800" smtClean="0">
                <a:cs typeface="Arial" panose="020B0604020202020204" pitchFamily="34" charset="0"/>
              </a:rPr>
              <a:t>When a half-reaction is multiplied by an integer, </a:t>
            </a:r>
            <a:r>
              <a:rPr lang="en-US" altLang="en-US" sz="2800" smtClean="0"/>
              <a:t>E</a:t>
            </a:r>
            <a:r>
              <a:rPr lang="en-US" altLang="en-US" sz="2800" smtClean="0">
                <a:cs typeface="Arial" panose="020B0604020202020204" pitchFamily="34" charset="0"/>
              </a:rPr>
              <a:t> ° </a:t>
            </a:r>
            <a:r>
              <a:rPr lang="en-US" altLang="en-US" sz="2800" b="1" smtClean="0">
                <a:cs typeface="Arial" panose="020B0604020202020204" pitchFamily="34" charset="0"/>
              </a:rPr>
              <a:t>remains the same</a:t>
            </a:r>
            <a:r>
              <a:rPr lang="en-US" altLang="en-US" sz="2800" smtClean="0">
                <a:cs typeface="Arial" panose="020B0604020202020204" pitchFamily="34" charset="0"/>
              </a:rPr>
              <a:t>.</a:t>
            </a:r>
          </a:p>
          <a:p>
            <a:pPr marL="457200" indent="-457200" eaLnBrk="1" hangingPunct="1"/>
            <a:r>
              <a:rPr lang="en-US" altLang="en-US" sz="2800" smtClean="0">
                <a:cs typeface="Arial" panose="020B0604020202020204" pitchFamily="34" charset="0"/>
              </a:rPr>
              <a:t>A galvanic cell runs spontaneously in the direction that gives a positive value for </a:t>
            </a:r>
            <a:r>
              <a:rPr lang="en-US" altLang="en-US" sz="2800" smtClean="0"/>
              <a:t>E</a:t>
            </a:r>
            <a:r>
              <a:rPr lang="en-US" altLang="en-US" sz="2800" smtClean="0">
                <a:cs typeface="Arial" panose="020B0604020202020204" pitchFamily="34" charset="0"/>
              </a:rPr>
              <a:t> °</a:t>
            </a:r>
            <a:r>
              <a:rPr lang="en-US" altLang="en-US" sz="2800" baseline="-25000" smtClean="0">
                <a:cs typeface="Arial" panose="020B0604020202020204" pitchFamily="34" charset="0"/>
              </a:rPr>
              <a:t>cell</a:t>
            </a:r>
            <a:r>
              <a:rPr lang="en-US" altLang="en-US" sz="2800" smtClean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143366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5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5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5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5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5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5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72200" y="228600"/>
            <a:ext cx="2590800" cy="4876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smtClean="0"/>
              <a:t>OLD Official AP</a:t>
            </a:r>
          </a:p>
          <a:p>
            <a:pPr eaLnBrk="1" hangingPunct="1">
              <a:buFontTx/>
              <a:buNone/>
            </a:pPr>
            <a:r>
              <a:rPr lang="en-US" altLang="en-US" sz="2400" smtClean="0"/>
              <a:t>Reduction Table</a:t>
            </a:r>
          </a:p>
          <a:p>
            <a:pPr eaLnBrk="1" hangingPunct="1">
              <a:buFontTx/>
              <a:buNone/>
            </a:pPr>
            <a:endParaRPr lang="en-US" altLang="en-US" sz="2400" smtClean="0"/>
          </a:p>
          <a:p>
            <a:pPr eaLnBrk="1" hangingPunct="1">
              <a:buFontTx/>
              <a:buNone/>
            </a:pPr>
            <a:r>
              <a:rPr lang="en-US" altLang="en-US" sz="2400" smtClean="0"/>
              <a:t>Copyright</a:t>
            </a:r>
          </a:p>
          <a:p>
            <a:pPr eaLnBrk="1" hangingPunct="1">
              <a:buFontTx/>
              <a:buNone/>
            </a:pPr>
            <a:r>
              <a:rPr lang="en-US" altLang="en-US" sz="2400" smtClean="0"/>
              <a:t>College Board</a:t>
            </a:r>
          </a:p>
          <a:p>
            <a:pPr eaLnBrk="1" hangingPunct="1">
              <a:buFontTx/>
              <a:buNone/>
            </a:pPr>
            <a:endParaRPr lang="en-US" altLang="en-US" sz="2400" smtClean="0"/>
          </a:p>
          <a:p>
            <a:pPr eaLnBrk="1" hangingPunct="1">
              <a:buFontTx/>
              <a:buNone/>
            </a:pPr>
            <a:r>
              <a:rPr lang="en-US" altLang="en-US" sz="2400" smtClean="0"/>
              <a:t>These values are now provided within each problem when needed</a:t>
            </a:r>
          </a:p>
        </p:txBody>
      </p:sp>
      <p:pic>
        <p:nvPicPr>
          <p:cNvPr id="145411" name="Picture 4" descr="APreductiontab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381000"/>
            <a:ext cx="5948363" cy="769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464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3795CE-BC85-44A6-9EAF-FA56C7F429CE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000"/>
          </a:p>
        </p:txBody>
      </p:sp>
      <p:sp>
        <p:nvSpPr>
          <p:cNvPr id="146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Example:   Fe</a:t>
            </a:r>
            <a:r>
              <a:rPr lang="en-US" altLang="en-US" baseline="30000" smtClean="0"/>
              <a:t>3+</a:t>
            </a:r>
            <a:r>
              <a:rPr lang="en-US" altLang="en-US" smtClean="0"/>
              <a:t>(</a:t>
            </a:r>
            <a:r>
              <a:rPr lang="en-US" altLang="en-US" i="1" smtClean="0"/>
              <a:t>aq</a:t>
            </a:r>
            <a:r>
              <a:rPr lang="en-US" altLang="en-US" smtClean="0"/>
              <a:t>) + Cu(</a:t>
            </a:r>
            <a:r>
              <a:rPr lang="en-US" altLang="en-US" i="1" smtClean="0"/>
              <a:t>s</a:t>
            </a:r>
            <a:r>
              <a:rPr lang="en-US" altLang="en-US" smtClean="0"/>
              <a:t>) </a:t>
            </a:r>
            <a:r>
              <a:rPr lang="en-US" altLang="en-US" smtClean="0">
                <a:cs typeface="Arial" panose="020B0604020202020204" pitchFamily="34" charset="0"/>
              </a:rPr>
              <a:t>→ Cu</a:t>
            </a:r>
            <a:r>
              <a:rPr lang="en-US" altLang="en-US" baseline="30000" smtClean="0">
                <a:cs typeface="Arial" panose="020B0604020202020204" pitchFamily="34" charset="0"/>
              </a:rPr>
              <a:t>2+</a:t>
            </a:r>
            <a:r>
              <a:rPr lang="en-US" altLang="en-US" smtClean="0">
                <a:cs typeface="Arial" panose="020B0604020202020204" pitchFamily="34" charset="0"/>
              </a:rPr>
              <a:t>(</a:t>
            </a:r>
            <a:r>
              <a:rPr lang="en-US" altLang="en-US" i="1" smtClean="0">
                <a:cs typeface="Arial" panose="020B0604020202020204" pitchFamily="34" charset="0"/>
              </a:rPr>
              <a:t>aq</a:t>
            </a:r>
            <a:r>
              <a:rPr lang="en-US" altLang="en-US" smtClean="0">
                <a:cs typeface="Arial" panose="020B0604020202020204" pitchFamily="34" charset="0"/>
              </a:rPr>
              <a:t>) + Fe</a:t>
            </a:r>
            <a:r>
              <a:rPr lang="en-US" altLang="en-US" baseline="30000" smtClean="0">
                <a:cs typeface="Arial" panose="020B0604020202020204" pitchFamily="34" charset="0"/>
              </a:rPr>
              <a:t>2+</a:t>
            </a:r>
            <a:r>
              <a:rPr lang="en-US" altLang="en-US" smtClean="0">
                <a:cs typeface="Arial" panose="020B0604020202020204" pitchFamily="34" charset="0"/>
              </a:rPr>
              <a:t>(</a:t>
            </a:r>
            <a:r>
              <a:rPr lang="en-US" altLang="en-US" i="1" smtClean="0">
                <a:cs typeface="Arial" panose="020B0604020202020204" pitchFamily="34" charset="0"/>
              </a:rPr>
              <a:t>aq</a:t>
            </a:r>
            <a:r>
              <a:rPr lang="en-US" altLang="en-US" smtClean="0">
                <a:cs typeface="Arial" panose="020B0604020202020204" pitchFamily="34" charset="0"/>
              </a:rPr>
              <a:t>)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022600"/>
          </a:xfrm>
        </p:spPr>
        <p:txBody>
          <a:bodyPr/>
          <a:lstStyle/>
          <a:p>
            <a:pPr marL="457200" indent="-457200" eaLnBrk="1" hangingPunct="1"/>
            <a:r>
              <a:rPr lang="en-US" altLang="en-US" sz="2800" smtClean="0"/>
              <a:t>Half-Reactions: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mtClean="0">
                <a:solidFill>
                  <a:srgbClr val="0000FF"/>
                </a:solidFill>
              </a:rPr>
              <a:t>Fe</a:t>
            </a:r>
            <a:r>
              <a:rPr lang="en-US" altLang="en-US" baseline="30000" smtClean="0">
                <a:solidFill>
                  <a:srgbClr val="0000FF"/>
                </a:solidFill>
              </a:rPr>
              <a:t>3+</a:t>
            </a:r>
            <a:r>
              <a:rPr lang="en-US" altLang="en-US" smtClean="0">
                <a:solidFill>
                  <a:srgbClr val="0000FF"/>
                </a:solidFill>
              </a:rPr>
              <a:t> + e</a:t>
            </a:r>
            <a:r>
              <a:rPr lang="en-US" altLang="en-US" baseline="30000" smtClean="0">
                <a:solidFill>
                  <a:srgbClr val="0000FF"/>
                </a:solidFill>
              </a:rPr>
              <a:t>–</a:t>
            </a:r>
            <a:r>
              <a:rPr lang="en-US" altLang="en-US" smtClean="0">
                <a:solidFill>
                  <a:srgbClr val="0000FF"/>
                </a:solidFill>
              </a:rPr>
              <a:t> </a:t>
            </a:r>
            <a:r>
              <a:rPr lang="en-US" altLang="en-US" smtClean="0">
                <a:solidFill>
                  <a:srgbClr val="0000FF"/>
                </a:solidFill>
                <a:cs typeface="Arial" panose="020B0604020202020204" pitchFamily="34" charset="0"/>
              </a:rPr>
              <a:t>→ Fe</a:t>
            </a:r>
            <a:r>
              <a:rPr lang="en-US" altLang="en-US" baseline="30000" smtClean="0">
                <a:solidFill>
                  <a:srgbClr val="0000FF"/>
                </a:solidFill>
                <a:cs typeface="Arial" panose="020B0604020202020204" pitchFamily="34" charset="0"/>
              </a:rPr>
              <a:t>2+</a:t>
            </a:r>
            <a:r>
              <a:rPr lang="en-US" altLang="en-US" smtClean="0">
                <a:solidFill>
                  <a:srgbClr val="0000FF"/>
                </a:solidFill>
                <a:cs typeface="Arial" panose="020B0604020202020204" pitchFamily="34" charset="0"/>
              </a:rPr>
              <a:t>	 </a:t>
            </a:r>
            <a:r>
              <a:rPr lang="en-US" altLang="en-US" smtClean="0">
                <a:solidFill>
                  <a:srgbClr val="0000FF"/>
                </a:solidFill>
              </a:rPr>
              <a:t>E</a:t>
            </a:r>
            <a:r>
              <a:rPr lang="en-US" altLang="en-US" smtClean="0">
                <a:solidFill>
                  <a:srgbClr val="0000FF"/>
                </a:solidFill>
                <a:cs typeface="Arial" panose="020B0604020202020204" pitchFamily="34" charset="0"/>
              </a:rPr>
              <a:t> ° =</a:t>
            </a:r>
            <a:r>
              <a:rPr lang="en-US" altLang="en-US" sz="280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mtClean="0">
                <a:solidFill>
                  <a:srgbClr val="0000FF"/>
                </a:solidFill>
                <a:cs typeface="Arial" panose="020B0604020202020204" pitchFamily="34" charset="0"/>
              </a:rPr>
              <a:t>0.77 V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mtClean="0">
                <a:solidFill>
                  <a:srgbClr val="0000FF"/>
                </a:solidFill>
                <a:cs typeface="Arial" panose="020B0604020202020204" pitchFamily="34" charset="0"/>
              </a:rPr>
              <a:t>Cu</a:t>
            </a:r>
            <a:r>
              <a:rPr lang="en-US" altLang="en-US" baseline="30000" smtClean="0">
                <a:solidFill>
                  <a:srgbClr val="0000FF"/>
                </a:solidFill>
                <a:cs typeface="Arial" panose="020B0604020202020204" pitchFamily="34" charset="0"/>
              </a:rPr>
              <a:t>2+</a:t>
            </a:r>
            <a:r>
              <a:rPr lang="en-US" altLang="en-US" smtClean="0">
                <a:solidFill>
                  <a:srgbClr val="0000FF"/>
                </a:solidFill>
              </a:rPr>
              <a:t> + 2e</a:t>
            </a:r>
            <a:r>
              <a:rPr lang="en-US" altLang="en-US" baseline="30000" smtClean="0">
                <a:solidFill>
                  <a:srgbClr val="0000FF"/>
                </a:solidFill>
              </a:rPr>
              <a:t>–</a:t>
            </a:r>
            <a:r>
              <a:rPr lang="en-US" altLang="en-US" smtClean="0">
                <a:solidFill>
                  <a:srgbClr val="0000FF"/>
                </a:solidFill>
              </a:rPr>
              <a:t> </a:t>
            </a:r>
            <a:r>
              <a:rPr lang="en-US" altLang="en-US" smtClean="0">
                <a:solidFill>
                  <a:srgbClr val="0000FF"/>
                </a:solidFill>
                <a:cs typeface="Arial" panose="020B0604020202020204" pitchFamily="34" charset="0"/>
              </a:rPr>
              <a:t>→ Cu	 </a:t>
            </a:r>
            <a:r>
              <a:rPr lang="en-US" altLang="en-US" smtClean="0">
                <a:solidFill>
                  <a:srgbClr val="0000FF"/>
                </a:solidFill>
              </a:rPr>
              <a:t>E</a:t>
            </a:r>
            <a:r>
              <a:rPr lang="en-US" altLang="en-US" smtClean="0">
                <a:solidFill>
                  <a:srgbClr val="0000FF"/>
                </a:solidFill>
                <a:cs typeface="Arial" panose="020B0604020202020204" pitchFamily="34" charset="0"/>
              </a:rPr>
              <a:t> ° =</a:t>
            </a:r>
            <a:r>
              <a:rPr lang="en-US" altLang="en-US" sz="280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mtClean="0">
                <a:solidFill>
                  <a:srgbClr val="0000FF"/>
                </a:solidFill>
                <a:cs typeface="Arial" panose="020B0604020202020204" pitchFamily="34" charset="0"/>
              </a:rPr>
              <a:t>0.34 V</a:t>
            </a:r>
            <a:endParaRPr lang="en-US" altLang="en-US" smtClean="0">
              <a:solidFill>
                <a:srgbClr val="0000FF"/>
              </a:solidFill>
            </a:endParaRPr>
          </a:p>
          <a:p>
            <a:pPr marL="457200" indent="-457200" eaLnBrk="1" hangingPunct="1"/>
            <a:r>
              <a:rPr lang="en-US" altLang="en-US" sz="2800" smtClean="0"/>
              <a:t>To calculate the cell potential, we must reverse reaction 2.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mtClean="0">
                <a:solidFill>
                  <a:srgbClr val="0000FF"/>
                </a:solidFill>
                <a:cs typeface="Arial" panose="020B0604020202020204" pitchFamily="34" charset="0"/>
              </a:rPr>
              <a:t>Cu → Cu</a:t>
            </a:r>
            <a:r>
              <a:rPr lang="en-US" altLang="en-US" baseline="30000" smtClean="0">
                <a:solidFill>
                  <a:srgbClr val="0000FF"/>
                </a:solidFill>
                <a:cs typeface="Arial" panose="020B0604020202020204" pitchFamily="34" charset="0"/>
              </a:rPr>
              <a:t>2+</a:t>
            </a:r>
            <a:r>
              <a:rPr lang="en-US" altLang="en-US" smtClean="0">
                <a:solidFill>
                  <a:srgbClr val="0000FF"/>
                </a:solidFill>
              </a:rPr>
              <a:t> + 2e</a:t>
            </a:r>
            <a:r>
              <a:rPr lang="en-US" altLang="en-US" baseline="30000" smtClean="0">
                <a:solidFill>
                  <a:srgbClr val="0000FF"/>
                </a:solidFill>
              </a:rPr>
              <a:t>–</a:t>
            </a:r>
            <a:r>
              <a:rPr lang="en-US" altLang="en-US" smtClean="0">
                <a:solidFill>
                  <a:srgbClr val="0000FF"/>
                </a:solidFill>
              </a:rPr>
              <a:t> 	</a:t>
            </a:r>
            <a:r>
              <a:rPr lang="en-US" altLang="en-US" smtClean="0">
                <a:solidFill>
                  <a:srgbClr val="0000FF"/>
                </a:solidFill>
                <a:cs typeface="Arial" panose="020B0604020202020204" pitchFamily="34" charset="0"/>
              </a:rPr>
              <a:t> – </a:t>
            </a:r>
            <a:r>
              <a:rPr lang="en-US" altLang="en-US" smtClean="0">
                <a:solidFill>
                  <a:srgbClr val="0000FF"/>
                </a:solidFill>
              </a:rPr>
              <a:t>E</a:t>
            </a:r>
            <a:r>
              <a:rPr lang="en-US" altLang="en-US" smtClean="0">
                <a:solidFill>
                  <a:srgbClr val="0000FF"/>
                </a:solidFill>
                <a:cs typeface="Arial" panose="020B0604020202020204" pitchFamily="34" charset="0"/>
              </a:rPr>
              <a:t> ° =</a:t>
            </a:r>
            <a:r>
              <a:rPr lang="en-US" altLang="en-US" sz="280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mtClean="0">
                <a:solidFill>
                  <a:srgbClr val="0000FF"/>
                </a:solidFill>
                <a:cs typeface="Arial" panose="020B0604020202020204" pitchFamily="34" charset="0"/>
              </a:rPr>
              <a:t>–</a:t>
            </a:r>
            <a:r>
              <a:rPr lang="en-US" altLang="en-US" sz="280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mtClean="0">
                <a:solidFill>
                  <a:srgbClr val="0000FF"/>
                </a:solidFill>
                <a:cs typeface="Arial" panose="020B0604020202020204" pitchFamily="34" charset="0"/>
              </a:rPr>
              <a:t>0.34 V</a:t>
            </a:r>
          </a:p>
        </p:txBody>
      </p:sp>
      <p:sp>
        <p:nvSpPr>
          <p:cNvPr id="146438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7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7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077200" cy="685800"/>
          </a:xfrm>
          <a:effectLst>
            <a:outerShdw dist="71842" dir="2700000" algn="ctr" rotWithShape="0">
              <a:schemeClr val="tx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altLang="en-US" smtClean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Electron Transfer Reactions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7543800" cy="32004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eaLnBrk="1" hangingPunct="1">
              <a:lnSpc>
                <a:spcPct val="150000"/>
              </a:lnSpc>
            </a:pPr>
            <a:r>
              <a:rPr lang="en-US" altLang="en-US" sz="2800" b="1" smtClean="0">
                <a:latin typeface="Arial" panose="020B0604020202020204" pitchFamily="34" charset="0"/>
              </a:rPr>
              <a:t>Electron transfer reactions are </a:t>
            </a:r>
            <a:r>
              <a:rPr lang="en-US" altLang="en-US" sz="2800" b="1" smtClean="0">
                <a:solidFill>
                  <a:srgbClr val="FF0000"/>
                </a:solidFill>
                <a:latin typeface="Arial" panose="020B0604020202020204" pitchFamily="34" charset="0"/>
              </a:rPr>
              <a:t>oxidation-reduction</a:t>
            </a:r>
            <a:r>
              <a:rPr lang="en-US" altLang="en-US" sz="2800" b="1" smtClean="0">
                <a:latin typeface="Arial" panose="020B0604020202020204" pitchFamily="34" charset="0"/>
              </a:rPr>
              <a:t> or </a:t>
            </a:r>
            <a:r>
              <a:rPr lang="en-US" altLang="en-US" sz="2800" b="1" smtClean="0">
                <a:solidFill>
                  <a:srgbClr val="FF0000"/>
                </a:solidFill>
                <a:latin typeface="Arial" panose="020B0604020202020204" pitchFamily="34" charset="0"/>
              </a:rPr>
              <a:t>redox</a:t>
            </a:r>
            <a:r>
              <a:rPr lang="en-US" altLang="en-US" sz="2800" b="1" smtClean="0">
                <a:latin typeface="Arial" panose="020B0604020202020204" pitchFamily="34" charset="0"/>
              </a:rPr>
              <a:t> reactions.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 b="1" smtClean="0">
                <a:latin typeface="Arial" panose="020B0604020202020204" pitchFamily="34" charset="0"/>
              </a:rPr>
              <a:t>Results in the generation of an electric current (electricity) or be caused by imposing an electric current.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 b="1" smtClean="0">
                <a:latin typeface="Arial" panose="020B0604020202020204" pitchFamily="34" charset="0"/>
              </a:rPr>
              <a:t>Therefore, this field of chemistry is often called </a:t>
            </a:r>
            <a:r>
              <a:rPr lang="en-US" altLang="en-US" sz="2800" b="1" smtClean="0">
                <a:solidFill>
                  <a:srgbClr val="FF0000"/>
                </a:solidFill>
                <a:latin typeface="Arial" panose="020B0604020202020204" pitchFamily="34" charset="0"/>
              </a:rPr>
              <a:t>ELECTROCHEMISTRY.</a:t>
            </a:r>
          </a:p>
        </p:txBody>
      </p:sp>
      <p:sp>
        <p:nvSpPr>
          <p:cNvPr id="100356" name="Line 4"/>
          <p:cNvSpPr>
            <a:spLocks noChangeShapeType="1"/>
          </p:cNvSpPr>
          <p:nvPr/>
        </p:nvSpPr>
        <p:spPr bwMode="auto">
          <a:xfrm>
            <a:off x="762000" y="1295400"/>
            <a:ext cx="7239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4848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60D274-265C-4415-AFC5-F2471E6CE965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000"/>
          </a:p>
        </p:txBody>
      </p:sp>
      <p:sp>
        <p:nvSpPr>
          <p:cNvPr id="148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Overall Balanced Cell Reaction</a:t>
            </a:r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681413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altLang="en-US" smtClean="0">
                <a:solidFill>
                  <a:srgbClr val="0000FF"/>
                </a:solidFill>
              </a:rPr>
              <a:t>	2Fe</a:t>
            </a:r>
            <a:r>
              <a:rPr lang="en-US" altLang="en-US" baseline="30000" smtClean="0">
                <a:solidFill>
                  <a:srgbClr val="0000FF"/>
                </a:solidFill>
              </a:rPr>
              <a:t>3+</a:t>
            </a:r>
            <a:r>
              <a:rPr lang="en-US" altLang="en-US" smtClean="0">
                <a:solidFill>
                  <a:srgbClr val="0000FF"/>
                </a:solidFill>
              </a:rPr>
              <a:t> + 2e</a:t>
            </a:r>
            <a:r>
              <a:rPr lang="en-US" altLang="en-US" baseline="30000" smtClean="0">
                <a:solidFill>
                  <a:srgbClr val="0000FF"/>
                </a:solidFill>
              </a:rPr>
              <a:t>–</a:t>
            </a:r>
            <a:r>
              <a:rPr lang="en-US" altLang="en-US" smtClean="0">
                <a:solidFill>
                  <a:srgbClr val="0000FF"/>
                </a:solidFill>
              </a:rPr>
              <a:t> </a:t>
            </a:r>
            <a:r>
              <a:rPr lang="en-US" altLang="en-US" smtClean="0">
                <a:solidFill>
                  <a:srgbClr val="0000FF"/>
                </a:solidFill>
                <a:cs typeface="Arial" panose="020B0604020202020204" pitchFamily="34" charset="0"/>
              </a:rPr>
              <a:t>→ 2Fe</a:t>
            </a:r>
            <a:r>
              <a:rPr lang="en-US" altLang="en-US" baseline="30000" smtClean="0">
                <a:solidFill>
                  <a:srgbClr val="0000FF"/>
                </a:solidFill>
                <a:cs typeface="Arial" panose="020B0604020202020204" pitchFamily="34" charset="0"/>
              </a:rPr>
              <a:t>2+</a:t>
            </a:r>
            <a:r>
              <a:rPr lang="en-US" altLang="en-US" smtClean="0">
                <a:solidFill>
                  <a:srgbClr val="0000FF"/>
                </a:solidFill>
                <a:cs typeface="Arial" panose="020B0604020202020204" pitchFamily="34" charset="0"/>
              </a:rPr>
              <a:t>         </a:t>
            </a:r>
            <a:r>
              <a:rPr lang="en-US" altLang="en-US" smtClean="0">
                <a:solidFill>
                  <a:srgbClr val="0000FF"/>
                </a:solidFill>
              </a:rPr>
              <a:t>E</a:t>
            </a:r>
            <a:r>
              <a:rPr lang="en-US" altLang="en-US" smtClean="0">
                <a:solidFill>
                  <a:srgbClr val="0000FF"/>
                </a:solidFill>
                <a:cs typeface="Arial" panose="020B0604020202020204" pitchFamily="34" charset="0"/>
              </a:rPr>
              <a:t> ° =</a:t>
            </a:r>
            <a:r>
              <a:rPr lang="en-US" altLang="en-US" sz="280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mtClean="0">
                <a:solidFill>
                  <a:srgbClr val="0000FF"/>
                </a:solidFill>
                <a:cs typeface="Arial" panose="020B0604020202020204" pitchFamily="34" charset="0"/>
              </a:rPr>
              <a:t>0.77 V</a:t>
            </a:r>
            <a:r>
              <a:rPr lang="en-US" altLang="en-US" sz="2800" smtClean="0"/>
              <a:t> </a:t>
            </a:r>
            <a:r>
              <a:rPr lang="en-US" altLang="en-US" smtClean="0"/>
              <a:t>(cathode)</a:t>
            </a:r>
          </a:p>
          <a:p>
            <a:pPr marL="457200" indent="-457200" eaLnBrk="1" hangingPunct="1">
              <a:buFontTx/>
              <a:buNone/>
            </a:pPr>
            <a:r>
              <a:rPr lang="en-US" altLang="en-US" smtClean="0">
                <a:solidFill>
                  <a:srgbClr val="0000FF"/>
                </a:solidFill>
                <a:cs typeface="Arial" panose="020B0604020202020204" pitchFamily="34" charset="0"/>
              </a:rPr>
              <a:t>	Cu → Cu</a:t>
            </a:r>
            <a:r>
              <a:rPr lang="en-US" altLang="en-US" baseline="30000" smtClean="0">
                <a:solidFill>
                  <a:srgbClr val="0000FF"/>
                </a:solidFill>
                <a:cs typeface="Arial" panose="020B0604020202020204" pitchFamily="34" charset="0"/>
              </a:rPr>
              <a:t>2+</a:t>
            </a:r>
            <a:r>
              <a:rPr lang="en-US" altLang="en-US" smtClean="0">
                <a:solidFill>
                  <a:srgbClr val="0000FF"/>
                </a:solidFill>
              </a:rPr>
              <a:t> + 2e</a:t>
            </a:r>
            <a:r>
              <a:rPr lang="en-US" altLang="en-US" baseline="30000" smtClean="0">
                <a:solidFill>
                  <a:srgbClr val="0000FF"/>
                </a:solidFill>
              </a:rPr>
              <a:t>–</a:t>
            </a:r>
            <a:r>
              <a:rPr lang="en-US" altLang="en-US" smtClean="0">
                <a:solidFill>
                  <a:srgbClr val="0000FF"/>
                </a:solidFill>
              </a:rPr>
              <a:t> 	</a:t>
            </a:r>
            <a:r>
              <a:rPr lang="en-US" altLang="en-US" smtClean="0">
                <a:solidFill>
                  <a:srgbClr val="0000FF"/>
                </a:solidFill>
                <a:cs typeface="Arial" panose="020B0604020202020204" pitchFamily="34" charset="0"/>
              </a:rPr>
              <a:t> – </a:t>
            </a:r>
            <a:r>
              <a:rPr lang="en-US" altLang="en-US" smtClean="0">
                <a:solidFill>
                  <a:srgbClr val="0000FF"/>
                </a:solidFill>
              </a:rPr>
              <a:t>E</a:t>
            </a:r>
            <a:r>
              <a:rPr lang="en-US" altLang="en-US" smtClean="0">
                <a:solidFill>
                  <a:srgbClr val="0000FF"/>
                </a:solidFill>
                <a:cs typeface="Arial" panose="020B0604020202020204" pitchFamily="34" charset="0"/>
              </a:rPr>
              <a:t> ° =</a:t>
            </a:r>
            <a:r>
              <a:rPr lang="en-US" altLang="en-US" sz="280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mtClean="0">
                <a:solidFill>
                  <a:srgbClr val="0000FF"/>
                </a:solidFill>
                <a:cs typeface="Arial" panose="020B0604020202020204" pitchFamily="34" charset="0"/>
              </a:rPr>
              <a:t>–</a:t>
            </a:r>
            <a:r>
              <a:rPr lang="en-US" altLang="en-US" sz="280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mtClean="0">
                <a:solidFill>
                  <a:srgbClr val="0000FF"/>
                </a:solidFill>
                <a:cs typeface="Arial" panose="020B0604020202020204" pitchFamily="34" charset="0"/>
              </a:rPr>
              <a:t>0.34 V </a:t>
            </a:r>
            <a:r>
              <a:rPr lang="en-US" altLang="en-US" smtClean="0">
                <a:cs typeface="Arial" panose="020B0604020202020204" pitchFamily="34" charset="0"/>
              </a:rPr>
              <a:t>(anode)</a:t>
            </a:r>
            <a:endParaRPr lang="en-US" altLang="en-US" sz="2800" smtClean="0"/>
          </a:p>
          <a:p>
            <a:pPr marL="457200" indent="-457200" eaLnBrk="1" hangingPunct="1"/>
            <a:r>
              <a:rPr lang="en-US" altLang="en-US" sz="2800" smtClean="0">
                <a:cs typeface="Arial" panose="020B0604020202020204" pitchFamily="34" charset="0"/>
              </a:rPr>
              <a:t>Cell Potential:</a:t>
            </a:r>
          </a:p>
          <a:p>
            <a:pPr marL="457200" indent="-457200" eaLnBrk="1" hangingPunct="1">
              <a:buFontTx/>
              <a:buNone/>
            </a:pPr>
            <a:r>
              <a:rPr lang="en-US" altLang="en-US" sz="2800" smtClean="0">
                <a:cs typeface="Arial" panose="020B0604020202020204" pitchFamily="34" charset="0"/>
              </a:rPr>
              <a:t>	 </a:t>
            </a:r>
            <a:r>
              <a:rPr lang="en-US" altLang="en-US" sz="2800" b="1" smtClean="0">
                <a:solidFill>
                  <a:srgbClr val="FF0000"/>
                </a:solidFill>
              </a:rPr>
              <a:t>E</a:t>
            </a:r>
            <a:r>
              <a:rPr lang="en-US" altLang="en-US" sz="2800" b="1" smtClean="0">
                <a:solidFill>
                  <a:srgbClr val="FF0000"/>
                </a:solidFill>
                <a:cs typeface="Arial" panose="020B0604020202020204" pitchFamily="34" charset="0"/>
              </a:rPr>
              <a:t> °</a:t>
            </a:r>
            <a:r>
              <a:rPr lang="en-US" altLang="en-US" sz="2800" b="1" baseline="-25000" smtClean="0">
                <a:solidFill>
                  <a:srgbClr val="FF0000"/>
                </a:solidFill>
                <a:cs typeface="Arial" panose="020B0604020202020204" pitchFamily="34" charset="0"/>
              </a:rPr>
              <a:t>cell</a:t>
            </a:r>
            <a:r>
              <a:rPr lang="en-US" altLang="en-US" sz="2800" b="1" smtClean="0">
                <a:solidFill>
                  <a:srgbClr val="FF0000"/>
                </a:solidFill>
                <a:cs typeface="Arial" panose="020B0604020202020204" pitchFamily="34" charset="0"/>
              </a:rPr>
              <a:t> = </a:t>
            </a:r>
            <a:r>
              <a:rPr lang="en-US" altLang="en-US" sz="2800" b="1" smtClean="0">
                <a:solidFill>
                  <a:srgbClr val="FF0000"/>
                </a:solidFill>
              </a:rPr>
              <a:t>E</a:t>
            </a:r>
            <a:r>
              <a:rPr lang="en-US" altLang="en-US" sz="2800" b="1" smtClean="0">
                <a:solidFill>
                  <a:srgbClr val="FF0000"/>
                </a:solidFill>
                <a:cs typeface="Arial" panose="020B0604020202020204" pitchFamily="34" charset="0"/>
              </a:rPr>
              <a:t> °(cathode) – </a:t>
            </a:r>
            <a:r>
              <a:rPr lang="en-US" altLang="en-US" sz="2800" b="1" smtClean="0">
                <a:solidFill>
                  <a:srgbClr val="FF0000"/>
                </a:solidFill>
              </a:rPr>
              <a:t>E</a:t>
            </a:r>
            <a:r>
              <a:rPr lang="en-US" altLang="en-US" sz="2800" b="1" smtClean="0">
                <a:solidFill>
                  <a:srgbClr val="FF0000"/>
                </a:solidFill>
                <a:cs typeface="Arial" panose="020B0604020202020204" pitchFamily="34" charset="0"/>
              </a:rPr>
              <a:t> °(anode)</a:t>
            </a:r>
          </a:p>
          <a:p>
            <a:pPr marL="457200" indent="-457200" eaLnBrk="1" hangingPunct="1">
              <a:buFontTx/>
              <a:buNone/>
            </a:pPr>
            <a:r>
              <a:rPr lang="en-US" altLang="en-US" sz="2800" b="1" smtClean="0">
                <a:solidFill>
                  <a:srgbClr val="FF0000"/>
                </a:solidFill>
                <a:cs typeface="Arial" panose="020B0604020202020204" pitchFamily="34" charset="0"/>
              </a:rPr>
              <a:t>     </a:t>
            </a:r>
            <a:r>
              <a:rPr lang="en-US" altLang="en-US" sz="1800" b="1" smtClean="0">
                <a:solidFill>
                  <a:srgbClr val="FF0000"/>
                </a:solidFill>
                <a:cs typeface="Arial" panose="020B0604020202020204" pitchFamily="34" charset="0"/>
              </a:rPr>
              <a:t>**not on formula sheet!</a:t>
            </a:r>
            <a:br>
              <a:rPr lang="en-US" altLang="en-US" sz="1800" b="1" smtClean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en-US" altLang="en-US" sz="1800" b="1" smtClean="0">
                <a:solidFill>
                  <a:srgbClr val="FF0000"/>
                </a:solidFill>
                <a:cs typeface="Arial" panose="020B0604020202020204" pitchFamily="34" charset="0"/>
              </a:rPr>
              <a:t>*** the – in the equation </a:t>
            </a:r>
            <a:r>
              <a:rPr lang="en-US" altLang="en-US" sz="1800" b="1" i="1" smtClean="0">
                <a:solidFill>
                  <a:srgbClr val="FF0000"/>
                </a:solidFill>
                <a:cs typeface="Arial" panose="020B0604020202020204" pitchFamily="34" charset="0"/>
              </a:rPr>
              <a:t>automatically flips </a:t>
            </a:r>
            <a:r>
              <a:rPr lang="en-US" altLang="en-US" sz="1800" b="1" smtClean="0">
                <a:solidFill>
                  <a:srgbClr val="FF0000"/>
                </a:solidFill>
                <a:cs typeface="Arial" panose="020B0604020202020204" pitchFamily="34" charset="0"/>
              </a:rPr>
              <a:t>the anode</a:t>
            </a:r>
          </a:p>
          <a:p>
            <a:pPr marL="914400" lvl="1" indent="-457200" eaLnBrk="1" hangingPunct="1">
              <a:buFont typeface="Wingdings" panose="05000000000000000000" pitchFamily="2" charset="2"/>
              <a:buNone/>
            </a:pPr>
            <a:r>
              <a:rPr lang="en-US" altLang="en-US" smtClean="0">
                <a:solidFill>
                  <a:srgbClr val="0000FF"/>
                </a:solidFill>
              </a:rPr>
              <a:t/>
            </a:r>
            <a:br>
              <a:rPr lang="en-US" altLang="en-US" smtClean="0">
                <a:solidFill>
                  <a:srgbClr val="0000FF"/>
                </a:solidFill>
              </a:rPr>
            </a:br>
            <a:r>
              <a:rPr lang="en-US" altLang="en-US" smtClean="0">
                <a:solidFill>
                  <a:srgbClr val="0000FF"/>
                </a:solidFill>
              </a:rPr>
              <a:t>E</a:t>
            </a:r>
            <a:r>
              <a:rPr lang="en-US" altLang="en-US" smtClean="0">
                <a:solidFill>
                  <a:srgbClr val="0000FF"/>
                </a:solidFill>
                <a:cs typeface="Arial" panose="020B0604020202020204" pitchFamily="34" charset="0"/>
              </a:rPr>
              <a:t> °</a:t>
            </a:r>
            <a:r>
              <a:rPr lang="en-US" altLang="en-US" baseline="-25000" smtClean="0">
                <a:solidFill>
                  <a:srgbClr val="0000FF"/>
                </a:solidFill>
                <a:cs typeface="Arial" panose="020B0604020202020204" pitchFamily="34" charset="0"/>
              </a:rPr>
              <a:t>cell</a:t>
            </a:r>
            <a:r>
              <a:rPr lang="en-US" altLang="en-US" smtClean="0">
                <a:solidFill>
                  <a:srgbClr val="0000FF"/>
                </a:solidFill>
                <a:cs typeface="Arial" panose="020B0604020202020204" pitchFamily="34" charset="0"/>
              </a:rPr>
              <a:t> = 0.77 V – 0.34 V = 0.43 V</a:t>
            </a:r>
          </a:p>
        </p:txBody>
      </p:sp>
      <p:sp>
        <p:nvSpPr>
          <p:cNvPr id="148486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9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9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9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9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9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1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162800" cy="11430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altLang="en-US" sz="48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Charging a Battery</a:t>
            </a:r>
            <a:endParaRPr lang="en-US" altLang="en-US" sz="660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150531" name="Picture 3" descr="ammet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143000"/>
            <a:ext cx="2540000" cy="264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0532" name="Line 4"/>
          <p:cNvSpPr>
            <a:spLocks noChangeShapeType="1"/>
          </p:cNvSpPr>
          <p:nvPr/>
        </p:nvSpPr>
        <p:spPr bwMode="auto">
          <a:xfrm>
            <a:off x="762000" y="990600"/>
            <a:ext cx="73152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2819400" y="1066800"/>
            <a:ext cx="54864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aseline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When you charge a battery, you are forcing the electrons backwards (from the + to the -).  To do this, you will need a higher voltage backwards than forwards.  This is why the ammeter in your car often goes slightly higher while your battery is charging, and then returns to normal.</a:t>
            </a:r>
          </a:p>
        </p:txBody>
      </p:sp>
      <p:pic>
        <p:nvPicPr>
          <p:cNvPr id="150534" name="Picture 6" descr="alternato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4030663"/>
            <a:ext cx="3505200" cy="2827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152400" y="4267200"/>
            <a:ext cx="48006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aseline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In your car, the battery charger is called an alternator.  If you have a dead battery, it could be the battery needs to be replaced OR the alternator is not charging the battery properly.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5155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54356B-62F1-49B0-90AD-143687703367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000"/>
          </a:p>
        </p:txBody>
      </p:sp>
      <p:sp>
        <p:nvSpPr>
          <p:cNvPr id="151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Line Notation</a:t>
            </a:r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386263"/>
          </a:xfrm>
        </p:spPr>
        <p:txBody>
          <a:bodyPr/>
          <a:lstStyle/>
          <a:p>
            <a:pPr marL="457200" indent="-457200" eaLnBrk="1" hangingPunct="1"/>
            <a:r>
              <a:rPr lang="en-US" altLang="en-US" sz="2800" smtClean="0"/>
              <a:t>Used to describe electrochemical cells.</a:t>
            </a:r>
          </a:p>
          <a:p>
            <a:pPr marL="457200" indent="-457200" eaLnBrk="1" hangingPunct="1"/>
            <a:r>
              <a:rPr lang="en-US" altLang="en-US" sz="2800" smtClean="0"/>
              <a:t>Anode components are listed on the left.</a:t>
            </a:r>
          </a:p>
          <a:p>
            <a:pPr marL="457200" indent="-457200" eaLnBrk="1" hangingPunct="1"/>
            <a:r>
              <a:rPr lang="en-US" altLang="en-US" sz="2800" smtClean="0"/>
              <a:t>Cathode components are listed on the right.</a:t>
            </a:r>
          </a:p>
          <a:p>
            <a:pPr marL="457200" indent="-457200" eaLnBrk="1" hangingPunct="1"/>
            <a:r>
              <a:rPr lang="en-US" altLang="en-US" sz="2800" smtClean="0"/>
              <a:t>Separated by double vertical lines.</a:t>
            </a:r>
          </a:p>
          <a:p>
            <a:pPr marL="457200" indent="-457200" eaLnBrk="1" hangingPunct="1"/>
            <a:r>
              <a:rPr lang="en-US" altLang="en-US" sz="2800" smtClean="0"/>
              <a:t>The concentration of aqueous solutions should be specified in the notation when known.</a:t>
            </a:r>
          </a:p>
          <a:p>
            <a:pPr marL="457200" indent="-457200" eaLnBrk="1" hangingPunct="1"/>
            <a:r>
              <a:rPr lang="en-US" altLang="en-US" sz="2800" smtClean="0"/>
              <a:t>Example: </a:t>
            </a:r>
            <a:r>
              <a:rPr lang="en-US" altLang="en-US" sz="2800" smtClean="0">
                <a:solidFill>
                  <a:srgbClr val="0000FF"/>
                </a:solidFill>
              </a:rPr>
              <a:t>Mg(</a:t>
            </a:r>
            <a:r>
              <a:rPr lang="en-US" altLang="en-US" sz="2800" i="1" smtClean="0">
                <a:solidFill>
                  <a:srgbClr val="0000FF"/>
                </a:solidFill>
              </a:rPr>
              <a:t>s</a:t>
            </a:r>
            <a:r>
              <a:rPr lang="en-US" altLang="en-US" sz="2800" smtClean="0">
                <a:solidFill>
                  <a:srgbClr val="0000FF"/>
                </a:solidFill>
              </a:rPr>
              <a:t>)|Mg</a:t>
            </a:r>
            <a:r>
              <a:rPr lang="en-US" altLang="en-US" sz="2800" baseline="30000" smtClean="0">
                <a:solidFill>
                  <a:srgbClr val="0000FF"/>
                </a:solidFill>
              </a:rPr>
              <a:t>2+</a:t>
            </a:r>
            <a:r>
              <a:rPr lang="en-US" altLang="en-US" sz="2800" smtClean="0">
                <a:solidFill>
                  <a:srgbClr val="0000FF"/>
                </a:solidFill>
              </a:rPr>
              <a:t>(</a:t>
            </a:r>
            <a:r>
              <a:rPr lang="en-US" altLang="en-US" sz="2800" i="1" smtClean="0">
                <a:solidFill>
                  <a:srgbClr val="0000FF"/>
                </a:solidFill>
              </a:rPr>
              <a:t>aq</a:t>
            </a:r>
            <a:r>
              <a:rPr lang="en-US" altLang="en-US" sz="2800" smtClean="0">
                <a:solidFill>
                  <a:srgbClr val="0000FF"/>
                </a:solidFill>
              </a:rPr>
              <a:t>)||Al</a:t>
            </a:r>
            <a:r>
              <a:rPr lang="en-US" altLang="en-US" sz="2800" baseline="30000" smtClean="0">
                <a:solidFill>
                  <a:srgbClr val="0000FF"/>
                </a:solidFill>
              </a:rPr>
              <a:t>3+</a:t>
            </a:r>
            <a:r>
              <a:rPr lang="en-US" altLang="en-US" sz="2800" smtClean="0">
                <a:solidFill>
                  <a:srgbClr val="0000FF"/>
                </a:solidFill>
              </a:rPr>
              <a:t>(</a:t>
            </a:r>
            <a:r>
              <a:rPr lang="en-US" altLang="en-US" sz="2800" i="1" smtClean="0">
                <a:solidFill>
                  <a:srgbClr val="0000FF"/>
                </a:solidFill>
              </a:rPr>
              <a:t>aq</a:t>
            </a:r>
            <a:r>
              <a:rPr lang="en-US" altLang="en-US" sz="2800" smtClean="0">
                <a:solidFill>
                  <a:srgbClr val="0000FF"/>
                </a:solidFill>
              </a:rPr>
              <a:t>)|Al(</a:t>
            </a:r>
            <a:r>
              <a:rPr lang="en-US" altLang="en-US" sz="2800" i="1" smtClean="0">
                <a:solidFill>
                  <a:srgbClr val="0000FF"/>
                </a:solidFill>
              </a:rPr>
              <a:t>s</a:t>
            </a:r>
            <a:r>
              <a:rPr lang="en-US" altLang="en-US" sz="2800" smtClean="0">
                <a:solidFill>
                  <a:srgbClr val="0000FF"/>
                </a:solidFill>
              </a:rPr>
              <a:t>)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mtClean="0">
                <a:solidFill>
                  <a:srgbClr val="0000FF"/>
                </a:solidFill>
                <a:cs typeface="Arial" panose="020B0604020202020204" pitchFamily="34" charset="0"/>
              </a:rPr>
              <a:t>Mg → Mg</a:t>
            </a:r>
            <a:r>
              <a:rPr lang="en-US" altLang="en-US" baseline="30000" smtClean="0">
                <a:solidFill>
                  <a:srgbClr val="0000FF"/>
                </a:solidFill>
                <a:cs typeface="Arial" panose="020B0604020202020204" pitchFamily="34" charset="0"/>
              </a:rPr>
              <a:t>2+</a:t>
            </a:r>
            <a:r>
              <a:rPr lang="en-US" altLang="en-US" smtClean="0">
                <a:solidFill>
                  <a:srgbClr val="0000FF"/>
                </a:solidFill>
              </a:rPr>
              <a:t> + 2e</a:t>
            </a:r>
            <a:r>
              <a:rPr lang="en-US" altLang="en-US" baseline="30000" smtClean="0">
                <a:solidFill>
                  <a:srgbClr val="0000FF"/>
                </a:solidFill>
              </a:rPr>
              <a:t>–</a:t>
            </a:r>
            <a:r>
              <a:rPr lang="en-US" altLang="en-US" smtClean="0">
                <a:solidFill>
                  <a:srgbClr val="0000FF"/>
                </a:solidFill>
              </a:rPr>
              <a:t>	</a:t>
            </a:r>
            <a:r>
              <a:rPr lang="en-US" altLang="en-US" smtClean="0"/>
              <a:t>(anode)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mtClean="0">
                <a:solidFill>
                  <a:srgbClr val="0000FF"/>
                </a:solidFill>
              </a:rPr>
              <a:t>Al</a:t>
            </a:r>
            <a:r>
              <a:rPr lang="en-US" altLang="en-US" baseline="30000" smtClean="0">
                <a:solidFill>
                  <a:srgbClr val="0000FF"/>
                </a:solidFill>
              </a:rPr>
              <a:t>3+</a:t>
            </a:r>
            <a:r>
              <a:rPr lang="en-US" altLang="en-US" smtClean="0">
                <a:solidFill>
                  <a:srgbClr val="0000FF"/>
                </a:solidFill>
              </a:rPr>
              <a:t> + 3e</a:t>
            </a:r>
            <a:r>
              <a:rPr lang="en-US" altLang="en-US" baseline="30000" smtClean="0">
                <a:solidFill>
                  <a:srgbClr val="0000FF"/>
                </a:solidFill>
              </a:rPr>
              <a:t>–</a:t>
            </a:r>
            <a:r>
              <a:rPr lang="en-US" altLang="en-US" smtClean="0">
                <a:solidFill>
                  <a:srgbClr val="0000FF"/>
                </a:solidFill>
              </a:rPr>
              <a:t> </a:t>
            </a:r>
            <a:r>
              <a:rPr lang="en-US" altLang="en-US" smtClean="0">
                <a:solidFill>
                  <a:srgbClr val="0000FF"/>
                </a:solidFill>
                <a:cs typeface="Arial" panose="020B0604020202020204" pitchFamily="34" charset="0"/>
              </a:rPr>
              <a:t>→ Al	</a:t>
            </a:r>
            <a:r>
              <a:rPr lang="en-US" altLang="en-US" smtClean="0">
                <a:cs typeface="Arial" panose="020B0604020202020204" pitchFamily="34" charset="0"/>
              </a:rPr>
              <a:t>(cathode)</a:t>
            </a:r>
          </a:p>
        </p:txBody>
      </p:sp>
      <p:sp>
        <p:nvSpPr>
          <p:cNvPr id="151558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3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3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3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3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3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7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5360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829538-CF2B-47F6-8DD6-672BCA3A0254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000"/>
          </a:p>
        </p:txBody>
      </p:sp>
      <p:sp>
        <p:nvSpPr>
          <p:cNvPr id="153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Work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312988"/>
          </a:xfrm>
        </p:spPr>
        <p:txBody>
          <a:bodyPr/>
          <a:lstStyle/>
          <a:p>
            <a:pPr marL="457200" indent="-457200" eaLnBrk="1" hangingPunct="1"/>
            <a:r>
              <a:rPr lang="en-US" altLang="en-US" sz="2800" smtClean="0"/>
              <a:t>Work is never the maximum possible if any current is flowing.</a:t>
            </a:r>
          </a:p>
          <a:p>
            <a:pPr marL="457200" indent="-457200" eaLnBrk="1" hangingPunct="1"/>
            <a:r>
              <a:rPr lang="en-US" altLang="en-US" sz="2800" smtClean="0"/>
              <a:t>In any real, spontaneous process some energy is always wasted – the actual work realized is always less than the calculated maximum.</a:t>
            </a:r>
          </a:p>
        </p:txBody>
      </p:sp>
      <p:sp>
        <p:nvSpPr>
          <p:cNvPr id="153606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7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7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39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5565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50E0C9-E60A-4919-B638-86B72C05E974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000"/>
          </a:p>
        </p:txBody>
      </p:sp>
      <p:sp>
        <p:nvSpPr>
          <p:cNvPr id="155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Maximum Cell Potential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362200"/>
          </a:xfrm>
        </p:spPr>
        <p:txBody>
          <a:bodyPr/>
          <a:lstStyle/>
          <a:p>
            <a:pPr marL="457200" indent="-457200" eaLnBrk="1" hangingPunct="1"/>
            <a:r>
              <a:rPr lang="en-US" altLang="en-US" sz="2800" dirty="0" smtClean="0"/>
              <a:t>Directly related to the free energy difference between the reactants and the products in the cell.</a:t>
            </a:r>
          </a:p>
          <a:p>
            <a:pPr marL="900113" lvl="1" indent="-441325" eaLnBrk="1" hangingPunct="1">
              <a:buFont typeface="Wingdings" panose="05000000000000000000" pitchFamily="2" charset="2"/>
              <a:buChar char="§"/>
            </a:pPr>
            <a:r>
              <a:rPr lang="el-GR" altLang="en-US" sz="2800" dirty="0" smtClean="0">
                <a:cs typeface="Arial" panose="020B0604020202020204" pitchFamily="34" charset="0"/>
              </a:rPr>
              <a:t>Δ</a:t>
            </a:r>
            <a:r>
              <a:rPr lang="en-US" altLang="en-US" sz="2800" i="1" dirty="0" smtClean="0">
                <a:cs typeface="Arial" panose="020B0604020202020204" pitchFamily="34" charset="0"/>
              </a:rPr>
              <a:t>G°</a:t>
            </a:r>
            <a:r>
              <a:rPr lang="en-US" altLang="en-US" sz="2800" dirty="0" smtClean="0">
                <a:cs typeface="Arial" panose="020B0604020202020204" pitchFamily="34" charset="0"/>
              </a:rPr>
              <a:t> = –</a:t>
            </a:r>
            <a:r>
              <a:rPr lang="en-US" altLang="en-US" sz="2800" i="1" dirty="0" err="1" smtClean="0">
                <a:cs typeface="Arial" panose="020B0604020202020204" pitchFamily="34" charset="0"/>
              </a:rPr>
              <a:t>nF</a:t>
            </a:r>
            <a:r>
              <a:rPr lang="en-US" altLang="en-US" sz="2800" dirty="0" err="1" smtClean="0"/>
              <a:t>E</a:t>
            </a:r>
            <a:r>
              <a:rPr lang="en-US" altLang="en-US" sz="2800" dirty="0" smtClean="0">
                <a:cs typeface="Arial" panose="020B0604020202020204" pitchFamily="34" charset="0"/>
              </a:rPr>
              <a:t> </a:t>
            </a:r>
            <a:r>
              <a:rPr lang="en-US" altLang="en-US" sz="2800" dirty="0" smtClean="0">
                <a:cs typeface="Arial" panose="020B0604020202020204" pitchFamily="34" charset="0"/>
              </a:rPr>
              <a:t>°  **on formula sheet</a:t>
            </a:r>
            <a:endParaRPr lang="en-US" altLang="en-US" sz="2800" dirty="0" smtClean="0">
              <a:cs typeface="Arial" panose="020B0604020202020204" pitchFamily="34" charset="0"/>
            </a:endParaRPr>
          </a:p>
          <a:p>
            <a:pPr marL="1379538" lvl="2" indent="-477838" eaLnBrk="1" hangingPunct="1">
              <a:buFont typeface="Wingdings" panose="05000000000000000000" pitchFamily="2" charset="2"/>
              <a:buChar char="Ø"/>
            </a:pPr>
            <a:r>
              <a:rPr lang="en-US" altLang="en-US" sz="2600" dirty="0" smtClean="0">
                <a:cs typeface="Arial" panose="020B0604020202020204" pitchFamily="34" charset="0"/>
              </a:rPr>
              <a:t>F = 96,485 C/</a:t>
            </a:r>
            <a:r>
              <a:rPr lang="en-US" altLang="en-US" sz="2600" dirty="0" err="1" smtClean="0">
                <a:cs typeface="Arial" panose="020B0604020202020204" pitchFamily="34" charset="0"/>
              </a:rPr>
              <a:t>mol</a:t>
            </a:r>
            <a:r>
              <a:rPr lang="en-US" altLang="en-US" sz="2600" dirty="0" smtClean="0">
                <a:cs typeface="Arial" panose="020B0604020202020204" pitchFamily="34" charset="0"/>
              </a:rPr>
              <a:t> e</a:t>
            </a:r>
            <a:r>
              <a:rPr lang="en-US" altLang="en-US" sz="2600" baseline="30000" dirty="0" smtClean="0">
                <a:cs typeface="Arial" panose="020B0604020202020204" pitchFamily="34" charset="0"/>
              </a:rPr>
              <a:t>–</a:t>
            </a:r>
          </a:p>
        </p:txBody>
      </p:sp>
      <p:sp>
        <p:nvSpPr>
          <p:cNvPr id="155654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9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87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Copyright © Cengage Learning. All rights reserved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698651-48B6-4958-B085-391F5235EB62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0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A Concentration Cell</a:t>
            </a:r>
          </a:p>
        </p:txBody>
      </p:sp>
      <p:sp>
        <p:nvSpPr>
          <p:cNvPr id="130053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3000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30054" name="Picture 4" descr="ch17_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988" y="1981200"/>
            <a:ext cx="4264025" cy="4130675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82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Copyright © Cengage Learning. All rights reserved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C7B764-18C5-4C6B-8148-46AC2D0F14E1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1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Nernst Equation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389438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dirty="0" smtClean="0"/>
              <a:t>At 25</a:t>
            </a:r>
            <a:r>
              <a:rPr lang="en-US" altLang="en-US" sz="2800" dirty="0" smtClean="0">
                <a:cs typeface="Arial" panose="020B0604020202020204" pitchFamily="34" charset="0"/>
              </a:rPr>
              <a:t>°C:                    n = number of moles of e-</a:t>
            </a:r>
          </a:p>
          <a:p>
            <a:pPr marL="347663" indent="-347663" eaLnBrk="1" hangingPunct="1">
              <a:buFontTx/>
              <a:buNone/>
            </a:pPr>
            <a:endParaRPr lang="en-US" altLang="en-US" sz="2000" baseline="30000" dirty="0" smtClean="0"/>
          </a:p>
          <a:p>
            <a:pPr marL="347663" indent="-347663" algn="ctr" eaLnBrk="1" hangingPunct="1">
              <a:buFontTx/>
              <a:buNone/>
            </a:pPr>
            <a:endParaRPr lang="en-US" altLang="en-US" sz="2800" dirty="0" smtClean="0">
              <a:cs typeface="Arial" panose="020B0604020202020204" pitchFamily="34" charset="0"/>
            </a:endParaRPr>
          </a:p>
          <a:p>
            <a:pPr marL="347663" indent="-347663" algn="ctr" eaLnBrk="1" hangingPunct="1">
              <a:buFontTx/>
              <a:buNone/>
            </a:pPr>
            <a:endParaRPr lang="en-US" altLang="en-US" sz="2800" dirty="0" smtClean="0">
              <a:cs typeface="Arial" panose="020B0604020202020204" pitchFamily="34" charset="0"/>
            </a:endParaRPr>
          </a:p>
          <a:p>
            <a:pPr marL="347663" indent="-347663" algn="ctr" eaLnBrk="1" hangingPunct="1">
              <a:buFontTx/>
              <a:buNone/>
            </a:pPr>
            <a:r>
              <a:rPr lang="en-US" altLang="en-US" sz="2800" dirty="0" smtClean="0">
                <a:cs typeface="Arial" panose="020B0604020202020204" pitchFamily="34" charset="0"/>
              </a:rPr>
              <a:t>or</a:t>
            </a:r>
          </a:p>
          <a:p>
            <a:pPr marL="347663" indent="-347663" algn="ctr" eaLnBrk="1" hangingPunct="1">
              <a:buFontTx/>
              <a:buNone/>
            </a:pPr>
            <a:endParaRPr lang="en-US" altLang="en-US" sz="2800" dirty="0" smtClean="0">
              <a:cs typeface="Arial" panose="020B0604020202020204" pitchFamily="34" charset="0"/>
            </a:endParaRPr>
          </a:p>
          <a:p>
            <a:pPr marL="347663" indent="-347663" algn="ctr" eaLnBrk="1" hangingPunct="1">
              <a:buFontTx/>
              <a:buNone/>
            </a:pPr>
            <a:endParaRPr lang="en-US" altLang="en-US" sz="2800" dirty="0" smtClean="0">
              <a:cs typeface="Arial" panose="020B0604020202020204" pitchFamily="34" charset="0"/>
            </a:endParaRPr>
          </a:p>
          <a:p>
            <a:pPr marL="347663" indent="-347663" algn="ctr" eaLnBrk="1" hangingPunct="1">
              <a:buFontTx/>
              <a:buNone/>
            </a:pPr>
            <a:endParaRPr lang="en-US" altLang="en-US" sz="2800" dirty="0" smtClean="0">
              <a:cs typeface="Arial" panose="020B0604020202020204" pitchFamily="34" charset="0"/>
            </a:endParaRPr>
          </a:p>
          <a:p>
            <a:pPr marL="347663" indent="-347663" algn="ctr" eaLnBrk="1" hangingPunct="1">
              <a:buFontTx/>
              <a:buNone/>
            </a:pPr>
            <a:r>
              <a:rPr lang="en-US" altLang="en-US" sz="2800" dirty="0" smtClean="0">
                <a:cs typeface="Arial" panose="020B0604020202020204" pitchFamily="34" charset="0"/>
              </a:rPr>
              <a:t>(at equilibrium)</a:t>
            </a:r>
          </a:p>
        </p:txBody>
      </p:sp>
      <p:sp>
        <p:nvSpPr>
          <p:cNvPr id="131078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3000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131079" name="Rectangle 5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3000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354310" name="Object 6"/>
          <p:cNvGraphicFramePr>
            <a:graphicFrameLocks noChangeAspect="1"/>
          </p:cNvGraphicFramePr>
          <p:nvPr/>
        </p:nvGraphicFramePr>
        <p:xfrm>
          <a:off x="2514600" y="2590800"/>
          <a:ext cx="38195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72" name="Equation" r:id="rId4" imgW="3822700" imgH="838200" progId="Equation.BREE4">
                  <p:embed/>
                </p:oleObj>
              </mc:Choice>
              <mc:Fallback>
                <p:oleObj name="Equation" r:id="rId4" imgW="3822700" imgH="838200" progId="Equation.BREE4">
                  <p:embed/>
                  <p:pic>
                    <p:nvPicPr>
                      <p:cNvPr id="3543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590800"/>
                        <a:ext cx="381952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081" name="Rectangle 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3000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354312" name="Object 8"/>
          <p:cNvGraphicFramePr>
            <a:graphicFrameLocks noChangeAspect="1"/>
          </p:cNvGraphicFramePr>
          <p:nvPr/>
        </p:nvGraphicFramePr>
        <p:xfrm>
          <a:off x="2971800" y="4495800"/>
          <a:ext cx="31908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73" name="Equation" r:id="rId6" imgW="3187700" imgH="838200" progId="Equation.BREE4">
                  <p:embed/>
                </p:oleObj>
              </mc:Choice>
              <mc:Fallback>
                <p:oleObj name="Equation" r:id="rId6" imgW="3187700" imgH="838200" progId="Equation.BREE4">
                  <p:embed/>
                  <p:pic>
                    <p:nvPicPr>
                      <p:cNvPr id="35431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495800"/>
                        <a:ext cx="319087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334125" y="5715000"/>
            <a:ext cx="2352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**NOT on formula sheet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07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4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4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4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4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4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07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Copyright © Cengage Learning. All rights reserved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78B366-BB10-439E-810B-E72765E35EB8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2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Nernst Equation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1803400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smtClean="0"/>
              <a:t>At ANY temp:</a:t>
            </a:r>
            <a:r>
              <a:rPr lang="en-US" altLang="en-US" sz="2800" smtClean="0">
                <a:cs typeface="Arial" panose="020B0604020202020204" pitchFamily="34" charset="0"/>
              </a:rPr>
              <a:t>            n = number of moles of e-</a:t>
            </a:r>
          </a:p>
          <a:p>
            <a:pPr marL="347663" indent="-347663" eaLnBrk="1" hangingPunct="1">
              <a:buFontTx/>
              <a:buNone/>
            </a:pPr>
            <a:endParaRPr lang="en-US" altLang="en-US" sz="2000" baseline="30000" smtClean="0"/>
          </a:p>
          <a:p>
            <a:pPr marL="347663" indent="-347663" algn="ctr" eaLnBrk="1" hangingPunct="1">
              <a:buFontTx/>
              <a:buNone/>
            </a:pPr>
            <a:endParaRPr lang="en-US" altLang="en-US" sz="2800" smtClean="0">
              <a:cs typeface="Arial" panose="020B0604020202020204" pitchFamily="34" charset="0"/>
            </a:endParaRPr>
          </a:p>
          <a:p>
            <a:pPr marL="347663" indent="-347663" algn="ctr" eaLnBrk="1" hangingPunct="1">
              <a:buFontTx/>
              <a:buNone/>
            </a:pPr>
            <a:endParaRPr lang="en-US" altLang="en-US" sz="2800" smtClean="0">
              <a:cs typeface="Arial" panose="020B0604020202020204" pitchFamily="34" charset="0"/>
            </a:endParaRPr>
          </a:p>
        </p:txBody>
      </p:sp>
      <p:sp>
        <p:nvSpPr>
          <p:cNvPr id="132102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3000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132103" name="Rectangle 5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3000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132104" name="Rectangle 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3000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32105" name="Picture 4" descr="http://hyperphysics.phy-astr.gsu.edu/hbase/chemical/imgche/nerns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124200"/>
            <a:ext cx="700881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29000" y="5943600"/>
            <a:ext cx="18245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** on formula sheet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80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4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07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Copyright © Cengage Learning. All rights reserved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CFCBE9-1C70-486A-92E2-9F267F5C9F4A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430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Concept Check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229600" cy="1557338"/>
          </a:xfrm>
        </p:spPr>
        <p:txBody>
          <a:bodyPr/>
          <a:lstStyle/>
          <a:p>
            <a:pPr marL="465138" indent="-117475" eaLnBrk="1" hangingPunct="1">
              <a:buFontTx/>
              <a:buNone/>
              <a:tabLst>
                <a:tab pos="1033463" algn="l"/>
              </a:tabLst>
            </a:pPr>
            <a:r>
              <a:rPr lang="en-US" altLang="en-US" sz="2800" smtClean="0"/>
              <a:t>Explain the difference between E</a:t>
            </a:r>
            <a:r>
              <a:rPr lang="en-US" altLang="en-US" sz="2800" smtClean="0">
                <a:sym typeface="Symbol" panose="05050102010706020507" pitchFamily="18" charset="2"/>
              </a:rPr>
              <a:t> and </a:t>
            </a:r>
            <a:r>
              <a:rPr lang="en-US" altLang="en-US" sz="2800" smtClean="0"/>
              <a:t>E</a:t>
            </a:r>
            <a:r>
              <a:rPr lang="en-US" altLang="en-US" sz="2800" smtClean="0">
                <a:cs typeface="Arial" panose="020B0604020202020204" pitchFamily="34" charset="0"/>
              </a:rPr>
              <a:t> °</a:t>
            </a:r>
            <a:r>
              <a:rPr lang="en-US" altLang="en-US" sz="2800" smtClean="0">
                <a:sym typeface="Symbol" panose="05050102010706020507" pitchFamily="18" charset="2"/>
              </a:rPr>
              <a:t>.</a:t>
            </a:r>
          </a:p>
          <a:p>
            <a:pPr marL="465138" indent="-117475" eaLnBrk="1" hangingPunct="1">
              <a:buFontTx/>
              <a:buNone/>
              <a:tabLst>
                <a:tab pos="1033463" algn="l"/>
              </a:tabLst>
            </a:pPr>
            <a:r>
              <a:rPr lang="en-US" altLang="en-US" sz="2800" smtClean="0">
                <a:sym typeface="Symbol" panose="05050102010706020507" pitchFamily="18" charset="2"/>
              </a:rPr>
              <a:t>When is </a:t>
            </a:r>
            <a:r>
              <a:rPr lang="en-US" altLang="en-US" sz="2800" smtClean="0"/>
              <a:t>E</a:t>
            </a:r>
            <a:r>
              <a:rPr lang="en-US" altLang="en-US" sz="2800" smtClean="0">
                <a:sym typeface="Symbol" panose="05050102010706020507" pitchFamily="18" charset="2"/>
              </a:rPr>
              <a:t> equal to zero?</a:t>
            </a:r>
          </a:p>
          <a:p>
            <a:pPr marL="465138" indent="-117475" eaLnBrk="1" hangingPunct="1">
              <a:buFontTx/>
              <a:buNone/>
              <a:tabLst>
                <a:tab pos="1033463" algn="l"/>
              </a:tabLst>
            </a:pPr>
            <a:r>
              <a:rPr lang="en-US" altLang="en-US" sz="2800" smtClean="0">
                <a:sym typeface="Symbol" panose="05050102010706020507" pitchFamily="18" charset="2"/>
              </a:rPr>
              <a:t>	</a:t>
            </a:r>
            <a:r>
              <a:rPr lang="en-US" altLang="en-US" sz="2800" smtClean="0">
                <a:solidFill>
                  <a:srgbClr val="009900"/>
                </a:solidFill>
                <a:sym typeface="Symbol" panose="05050102010706020507" pitchFamily="18" charset="2"/>
              </a:rPr>
              <a:t>W</a:t>
            </a:r>
            <a:r>
              <a:rPr lang="en-US" altLang="en-US" smtClean="0">
                <a:solidFill>
                  <a:srgbClr val="009900"/>
                </a:solidFill>
              </a:rPr>
              <a:t>hen the cell is in equilibrium ("dead" battery).</a:t>
            </a:r>
            <a:r>
              <a:rPr lang="en-US" altLang="en-US" smtClean="0"/>
              <a:t> </a:t>
            </a:r>
            <a:endParaRPr lang="en-US" altLang="en-US" sz="2800" smtClean="0">
              <a:sym typeface="Symbol" panose="05050102010706020507" pitchFamily="18" charset="2"/>
            </a:endParaRPr>
          </a:p>
        </p:txBody>
      </p:sp>
      <p:pic>
        <p:nvPicPr>
          <p:cNvPr id="133126" name="Picture 4" descr="MMj0254447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7" name="Rectangle 5"/>
          <p:cNvSpPr>
            <a:spLocks noChangeArrowheads="1"/>
          </p:cNvSpPr>
          <p:nvPr/>
        </p:nvSpPr>
        <p:spPr bwMode="auto">
          <a:xfrm>
            <a:off x="0" y="2900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3000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80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6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6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6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56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54" grpId="0" autoUpdateAnimBg="0"/>
      <p:bldP spid="35635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ext Box 6"/>
          <p:cNvSpPr txBox="1">
            <a:spLocks noChangeArrowheads="1"/>
          </p:cNvSpPr>
          <p:nvPr/>
        </p:nvSpPr>
        <p:spPr bwMode="auto">
          <a:xfrm>
            <a:off x="1978025" y="141288"/>
            <a:ext cx="52720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aseline="0">
                <a:solidFill>
                  <a:srgbClr val="000000"/>
                </a:solidFill>
                <a:latin typeface="Arial" panose="020B0604020202020204" pitchFamily="34" charset="0"/>
              </a:rPr>
              <a:t>Spontaneity of Redox Reactions</a:t>
            </a:r>
          </a:p>
        </p:txBody>
      </p:sp>
      <p:sp>
        <p:nvSpPr>
          <p:cNvPr id="157699" name="Text Box 24"/>
          <p:cNvSpPr txBox="1">
            <a:spLocks noChangeArrowheads="1"/>
          </p:cNvSpPr>
          <p:nvPr/>
        </p:nvSpPr>
        <p:spPr bwMode="auto">
          <a:xfrm>
            <a:off x="8389938" y="6384925"/>
            <a:ext cx="677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 baseline="0">
                <a:solidFill>
                  <a:srgbClr val="000000"/>
                </a:solidFill>
                <a:latin typeface="Arial" panose="020B0604020202020204" pitchFamily="34" charset="0"/>
              </a:rPr>
              <a:t>19.4</a:t>
            </a:r>
          </a:p>
        </p:txBody>
      </p:sp>
      <p:pic>
        <p:nvPicPr>
          <p:cNvPr id="157700" name="Picture 25" descr="19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/>
          <a:stretch>
            <a:fillRect/>
          </a:stretch>
        </p:blipFill>
        <p:spPr bwMode="auto">
          <a:xfrm>
            <a:off x="0" y="2022475"/>
            <a:ext cx="9140825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1963738" y="3505200"/>
            <a:ext cx="5211762" cy="519113"/>
            <a:chOff x="1244" y="1241"/>
            <a:chExt cx="3283" cy="327"/>
          </a:xfrm>
        </p:grpSpPr>
        <p:sp>
          <p:nvSpPr>
            <p:cNvPr id="101393" name="Text Box 5"/>
            <p:cNvSpPr txBox="1">
              <a:spLocks noChangeArrowheads="1"/>
            </p:cNvSpPr>
            <p:nvPr/>
          </p:nvSpPr>
          <p:spPr bwMode="auto">
            <a:xfrm>
              <a:off x="1244" y="1241"/>
              <a:ext cx="328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2Mg (</a:t>
              </a:r>
              <a:r>
                <a:rPr lang="en-US" altLang="en-US" sz="2800" i="1" baseline="0">
                  <a:solidFill>
                    <a:srgbClr val="000000"/>
                  </a:solidFill>
                  <a:latin typeface="Arial" panose="020B0604020202020204" pitchFamily="34" charset="0"/>
                </a:rPr>
                <a:t>s</a:t>
              </a:r>
              <a:r>
                <a:rPr lang="en-US" altLang="en-US" sz="28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) + O</a:t>
              </a:r>
              <a:r>
                <a:rPr lang="en-US" altLang="en-US" sz="28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8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 (</a:t>
              </a:r>
              <a:r>
                <a:rPr lang="en-US" altLang="en-US" sz="2800" i="1" baseline="0">
                  <a:solidFill>
                    <a:srgbClr val="000000"/>
                  </a:solidFill>
                  <a:latin typeface="Arial" panose="020B0604020202020204" pitchFamily="34" charset="0"/>
                </a:rPr>
                <a:t>g</a:t>
              </a:r>
              <a:r>
                <a:rPr lang="en-US" altLang="en-US" sz="28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)          2MgO (</a:t>
              </a:r>
              <a:r>
                <a:rPr lang="en-US" altLang="en-US" sz="2800" i="1" baseline="0">
                  <a:solidFill>
                    <a:srgbClr val="000000"/>
                  </a:solidFill>
                  <a:latin typeface="Arial" panose="020B0604020202020204" pitchFamily="34" charset="0"/>
                </a:rPr>
                <a:t>s</a:t>
              </a:r>
              <a:r>
                <a:rPr lang="en-US" altLang="en-US" sz="28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101394" name="Line 6"/>
            <p:cNvSpPr>
              <a:spLocks noChangeShapeType="1"/>
            </p:cNvSpPr>
            <p:nvPr/>
          </p:nvSpPr>
          <p:spPr bwMode="auto">
            <a:xfrm>
              <a:off x="2997" y="1426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03" name="Group 7"/>
          <p:cNvGrpSpPr>
            <a:grpSpLocks/>
          </p:cNvGrpSpPr>
          <p:nvPr/>
        </p:nvGrpSpPr>
        <p:grpSpPr bwMode="auto">
          <a:xfrm>
            <a:off x="25400" y="4495800"/>
            <a:ext cx="3714750" cy="519113"/>
            <a:chOff x="-16" y="1928"/>
            <a:chExt cx="2340" cy="327"/>
          </a:xfrm>
        </p:grpSpPr>
        <p:sp>
          <p:nvSpPr>
            <p:cNvPr id="101391" name="Text Box 8"/>
            <p:cNvSpPr txBox="1">
              <a:spLocks noChangeArrowheads="1"/>
            </p:cNvSpPr>
            <p:nvPr/>
          </p:nvSpPr>
          <p:spPr bwMode="auto">
            <a:xfrm>
              <a:off x="-16" y="1928"/>
              <a:ext cx="2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aseline="0">
                  <a:solidFill>
                    <a:srgbClr val="3333CC"/>
                  </a:solidFill>
                  <a:latin typeface="Arial" panose="020B0604020202020204" pitchFamily="34" charset="0"/>
                </a:rPr>
                <a:t>2Mg          2Mg</a:t>
              </a:r>
              <a:r>
                <a:rPr lang="en-US" altLang="en-US" sz="2800">
                  <a:solidFill>
                    <a:srgbClr val="3333CC"/>
                  </a:solidFill>
                  <a:latin typeface="Arial" panose="020B0604020202020204" pitchFamily="34" charset="0"/>
                </a:rPr>
                <a:t>2+</a:t>
              </a:r>
              <a:r>
                <a:rPr lang="en-US" altLang="en-US" sz="2800" baseline="0">
                  <a:solidFill>
                    <a:srgbClr val="3333CC"/>
                  </a:solidFill>
                  <a:latin typeface="Arial" panose="020B0604020202020204" pitchFamily="34" charset="0"/>
                </a:rPr>
                <a:t> + 4e</a:t>
              </a:r>
              <a:r>
                <a:rPr lang="en-US" altLang="en-US" sz="2800">
                  <a:solidFill>
                    <a:srgbClr val="3333CC"/>
                  </a:solidFill>
                  <a:latin typeface="Arial" panose="020B0604020202020204" pitchFamily="34" charset="0"/>
                </a:rPr>
                <a:t>-</a:t>
              </a:r>
              <a:endParaRPr lang="en-US" altLang="en-US" sz="2800" baseline="0">
                <a:solidFill>
                  <a:srgbClr val="3333C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1392" name="Line 9"/>
            <p:cNvSpPr>
              <a:spLocks noChangeShapeType="1"/>
            </p:cNvSpPr>
            <p:nvPr/>
          </p:nvSpPr>
          <p:spPr bwMode="auto">
            <a:xfrm>
              <a:off x="603" y="2106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06" name="Group 10"/>
          <p:cNvGrpSpPr>
            <a:grpSpLocks/>
          </p:cNvGrpSpPr>
          <p:nvPr/>
        </p:nvGrpSpPr>
        <p:grpSpPr bwMode="auto">
          <a:xfrm>
            <a:off x="25400" y="5257800"/>
            <a:ext cx="3152775" cy="519113"/>
            <a:chOff x="161" y="2297"/>
            <a:chExt cx="1986" cy="327"/>
          </a:xfrm>
        </p:grpSpPr>
        <p:sp>
          <p:nvSpPr>
            <p:cNvPr id="101389" name="Text Box 11"/>
            <p:cNvSpPr txBox="1">
              <a:spLocks noChangeArrowheads="1"/>
            </p:cNvSpPr>
            <p:nvPr/>
          </p:nvSpPr>
          <p:spPr bwMode="auto">
            <a:xfrm>
              <a:off x="161" y="2297"/>
              <a:ext cx="198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aseline="0">
                  <a:solidFill>
                    <a:srgbClr val="FF0000"/>
                  </a:solidFill>
                  <a:latin typeface="Arial" panose="020B0604020202020204" pitchFamily="34" charset="0"/>
                </a:rPr>
                <a:t>O</a:t>
              </a:r>
              <a:r>
                <a:rPr lang="en-US" altLang="en-US" sz="2800" baseline="-2500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800" baseline="0">
                  <a:solidFill>
                    <a:srgbClr val="FF0000"/>
                  </a:solidFill>
                  <a:latin typeface="Arial" panose="020B0604020202020204" pitchFamily="34" charset="0"/>
                </a:rPr>
                <a:t> + 4e</a:t>
              </a:r>
              <a:r>
                <a:rPr lang="en-US" altLang="en-US" sz="2800">
                  <a:solidFill>
                    <a:srgbClr val="FF0000"/>
                  </a:solidFill>
                  <a:latin typeface="Arial" panose="020B0604020202020204" pitchFamily="34" charset="0"/>
                </a:rPr>
                <a:t>-</a:t>
              </a:r>
              <a:r>
                <a:rPr lang="en-US" altLang="en-US" sz="2800" baseline="0">
                  <a:solidFill>
                    <a:srgbClr val="FF0000"/>
                  </a:solidFill>
                  <a:latin typeface="Arial" panose="020B0604020202020204" pitchFamily="34" charset="0"/>
                </a:rPr>
                <a:t>          2O</a:t>
              </a:r>
              <a:r>
                <a:rPr lang="en-US" altLang="en-US" sz="2800">
                  <a:solidFill>
                    <a:srgbClr val="FF0000"/>
                  </a:solidFill>
                  <a:latin typeface="Arial" panose="020B0604020202020204" pitchFamily="34" charset="0"/>
                </a:rPr>
                <a:t>2-</a:t>
              </a:r>
              <a:endParaRPr lang="en-US" altLang="en-US" sz="2800" baseline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1390" name="Line 12"/>
            <p:cNvSpPr>
              <a:spLocks noChangeShapeType="1"/>
            </p:cNvSpPr>
            <p:nvPr/>
          </p:nvSpPr>
          <p:spPr bwMode="auto">
            <a:xfrm>
              <a:off x="1104" y="2468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3892550" y="4502150"/>
            <a:ext cx="52546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baseline="0">
                <a:solidFill>
                  <a:srgbClr val="3333CC"/>
                </a:solidFill>
                <a:latin typeface="Arial" panose="020B0604020202020204" pitchFamily="34" charset="0"/>
              </a:rPr>
              <a:t>Oxidation</a:t>
            </a:r>
            <a:r>
              <a:rPr lang="en-US" altLang="en-US" sz="2800" baseline="0">
                <a:solidFill>
                  <a:srgbClr val="3333CC"/>
                </a:solidFill>
                <a:latin typeface="Arial" panose="020B0604020202020204" pitchFamily="34" charset="0"/>
              </a:rPr>
              <a:t> half-reaction (lose e</a:t>
            </a:r>
            <a:r>
              <a:rPr lang="en-US" altLang="en-US" sz="2800">
                <a:solidFill>
                  <a:srgbClr val="3333CC"/>
                </a:solidFill>
                <a:latin typeface="Arial" panose="020B0604020202020204" pitchFamily="34" charset="0"/>
              </a:rPr>
              <a:t>-</a:t>
            </a:r>
            <a:r>
              <a:rPr lang="en-US" altLang="en-US" sz="2800" baseline="0">
                <a:solidFill>
                  <a:srgbClr val="3333CC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3892550" y="5257800"/>
            <a:ext cx="53752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baseline="0">
                <a:solidFill>
                  <a:srgbClr val="FF0000"/>
                </a:solidFill>
                <a:latin typeface="Arial" panose="020B0604020202020204" pitchFamily="34" charset="0"/>
              </a:rPr>
              <a:t>Reduction</a:t>
            </a:r>
            <a:r>
              <a:rPr lang="en-US" altLang="en-US" sz="2800" baseline="0">
                <a:solidFill>
                  <a:srgbClr val="FF0000"/>
                </a:solidFill>
                <a:latin typeface="Arial" panose="020B0604020202020204" pitchFamily="34" charset="0"/>
              </a:rPr>
              <a:t> half-reaction (gain e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-</a:t>
            </a:r>
            <a:r>
              <a:rPr lang="en-US" altLang="en-US" sz="2800" baseline="0">
                <a:solidFill>
                  <a:srgbClr val="FF0000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101383" name="Text Box 24"/>
          <p:cNvSpPr txBox="1">
            <a:spLocks noChangeArrowheads="1"/>
          </p:cNvSpPr>
          <p:nvPr/>
        </p:nvSpPr>
        <p:spPr bwMode="auto">
          <a:xfrm>
            <a:off x="8389938" y="6384925"/>
            <a:ext cx="677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 baseline="0">
                <a:solidFill>
                  <a:srgbClr val="000000"/>
                </a:solidFill>
                <a:latin typeface="Arial" panose="020B0604020202020204" pitchFamily="34" charset="0"/>
              </a:rPr>
              <a:t>19.1</a:t>
            </a:r>
          </a:p>
        </p:txBody>
      </p:sp>
      <p:sp>
        <p:nvSpPr>
          <p:cNvPr id="101384" name="Text Box 26"/>
          <p:cNvSpPr txBox="1">
            <a:spLocks noChangeArrowheads="1"/>
          </p:cNvSpPr>
          <p:nvPr/>
        </p:nvSpPr>
        <p:spPr bwMode="auto">
          <a:xfrm>
            <a:off x="228600" y="381000"/>
            <a:ext cx="861060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baseline="0">
                <a:solidFill>
                  <a:srgbClr val="000000"/>
                </a:solidFill>
                <a:latin typeface="Arial" panose="020B0604020202020204" pitchFamily="34" charset="0"/>
              </a:rPr>
              <a:t>Electrochemical</a:t>
            </a:r>
            <a:r>
              <a:rPr lang="en-US" altLang="en-US" sz="2800" baseline="0">
                <a:solidFill>
                  <a:srgbClr val="000000"/>
                </a:solidFill>
                <a:latin typeface="Arial" panose="020B0604020202020204" pitchFamily="34" charset="0"/>
              </a:rPr>
              <a:t> processes are oxidation-reduction reactions in which: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the energy released by a spontaneous reaction is converted to electricity or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electrical energy is used to cause a nonspontaneous reaction to occur</a:t>
            </a:r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2349500" y="324485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aseline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4124" name="Text Box 28"/>
          <p:cNvSpPr txBox="1">
            <a:spLocks noChangeArrowheads="1"/>
          </p:cNvSpPr>
          <p:nvPr/>
        </p:nvSpPr>
        <p:spPr bwMode="auto">
          <a:xfrm>
            <a:off x="3651250" y="324485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aseline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5803900" y="3244850"/>
            <a:ext cx="444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aseline="0">
                <a:solidFill>
                  <a:srgbClr val="000000"/>
                </a:solidFill>
                <a:latin typeface="Arial" panose="020B0604020202020204" pitchFamily="34" charset="0"/>
              </a:rPr>
              <a:t>2+</a:t>
            </a:r>
          </a:p>
        </p:txBody>
      </p:sp>
      <p:sp>
        <p:nvSpPr>
          <p:cNvPr id="4126" name="Text Box 30"/>
          <p:cNvSpPr txBox="1">
            <a:spLocks noChangeArrowheads="1"/>
          </p:cNvSpPr>
          <p:nvPr/>
        </p:nvSpPr>
        <p:spPr bwMode="auto">
          <a:xfrm>
            <a:off x="6248400" y="3244850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aseline="0">
                <a:solidFill>
                  <a:srgbClr val="000000"/>
                </a:solidFill>
                <a:latin typeface="Arial" panose="020B0604020202020204" pitchFamily="34" charset="0"/>
              </a:rPr>
              <a:t>2-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9" grpId="0" autoUpdateAnimBg="0"/>
      <p:bldP spid="4110" grpId="0" autoUpdateAnimBg="0"/>
      <p:bldP spid="4123" grpId="0" autoUpdateAnimBg="0"/>
      <p:bldP spid="4124" grpId="0" autoUpdateAnimBg="0"/>
      <p:bldP spid="4125" grpId="0" autoUpdateAnimBg="0"/>
      <p:bldP spid="4126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5872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53E717-6FAF-4F59-A4B5-F51C722E146C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000"/>
          </a:p>
        </p:txBody>
      </p:sp>
      <p:sp>
        <p:nvSpPr>
          <p:cNvPr id="1587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3810000" cy="30480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One of the Six Cells in a 12–V Lead Storage Battery</a:t>
            </a:r>
          </a:p>
        </p:txBody>
      </p:sp>
      <p:sp>
        <p:nvSpPr>
          <p:cNvPr id="158725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158726" name="Picture 4" descr="fig_17_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43000"/>
            <a:ext cx="3330575" cy="487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607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74B6CB-D71A-41FE-99F9-C518A1D33B28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000"/>
          </a:p>
        </p:txBody>
      </p:sp>
      <p:sp>
        <p:nvSpPr>
          <p:cNvPr id="160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A Common Dry Cell Battery</a:t>
            </a:r>
          </a:p>
        </p:txBody>
      </p:sp>
      <p:sp>
        <p:nvSpPr>
          <p:cNvPr id="160773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160774" name="Picture 4" descr="ch17_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1752600"/>
            <a:ext cx="4953000" cy="4600575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628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C49E73-BB3B-4C16-9FB1-C81077689BBA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000"/>
          </a:p>
        </p:txBody>
      </p:sp>
      <p:sp>
        <p:nvSpPr>
          <p:cNvPr id="162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A Mercury Battery</a:t>
            </a:r>
          </a:p>
        </p:txBody>
      </p:sp>
      <p:sp>
        <p:nvSpPr>
          <p:cNvPr id="162821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162822" name="Picture 4" descr="ch17_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7162800" cy="3338513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648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58D65E-5FE2-41DC-AAF0-ACF1865B9939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000"/>
          </a:p>
        </p:txBody>
      </p:sp>
      <p:sp>
        <p:nvSpPr>
          <p:cNvPr id="16486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3810000" cy="30480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Schematic of the Hydrogen-Oxygen Fuel Cell</a:t>
            </a:r>
          </a:p>
        </p:txBody>
      </p:sp>
      <p:sp>
        <p:nvSpPr>
          <p:cNvPr id="164869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164870" name="Picture 4" descr="ch17_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143000"/>
            <a:ext cx="3752850" cy="5105400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 descr="19_ciap7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7" t="3751" r="9688" b="3751"/>
          <a:stretch>
            <a:fillRect/>
          </a:stretch>
        </p:blipFill>
        <p:spPr bwMode="auto">
          <a:xfrm>
            <a:off x="3200400" y="884238"/>
            <a:ext cx="5638800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915" name="Text Box 3"/>
          <p:cNvSpPr txBox="1">
            <a:spLocks noChangeArrowheads="1"/>
          </p:cNvSpPr>
          <p:nvPr/>
        </p:nvSpPr>
        <p:spPr bwMode="auto">
          <a:xfrm>
            <a:off x="1322388" y="39688"/>
            <a:ext cx="6554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baseline="0">
                <a:solidFill>
                  <a:srgbClr val="000000"/>
                </a:solidFill>
                <a:latin typeface="Arial" panose="020B0604020202020204" pitchFamily="34" charset="0"/>
              </a:rPr>
              <a:t>Chemistry In Action:</a:t>
            </a: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 Dental Filling Discomfort</a:t>
            </a:r>
            <a:endParaRPr lang="en-US" altLang="en-US" sz="2400" b="1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166916" name="Group 6"/>
          <p:cNvGrpSpPr>
            <a:grpSpLocks/>
          </p:cNvGrpSpPr>
          <p:nvPr/>
        </p:nvGrpSpPr>
        <p:grpSpPr bwMode="auto">
          <a:xfrm>
            <a:off x="365125" y="2565400"/>
            <a:ext cx="2951163" cy="528638"/>
            <a:chOff x="230" y="1564"/>
            <a:chExt cx="1859" cy="333"/>
          </a:xfrm>
        </p:grpSpPr>
        <p:sp>
          <p:nvSpPr>
            <p:cNvPr id="166923" name="Text Box 4"/>
            <p:cNvSpPr txBox="1">
              <a:spLocks noChangeArrowheads="1"/>
            </p:cNvSpPr>
            <p:nvPr/>
          </p:nvSpPr>
          <p:spPr bwMode="auto">
            <a:xfrm>
              <a:off x="230" y="1609"/>
              <a:ext cx="185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Hg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2 </a:t>
              </a: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/Ag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Hg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   0.85 V</a:t>
              </a:r>
            </a:p>
          </p:txBody>
        </p:sp>
        <p:sp>
          <p:nvSpPr>
            <p:cNvPr id="166924" name="Text Box 5"/>
            <p:cNvSpPr txBox="1">
              <a:spLocks noChangeArrowheads="1"/>
            </p:cNvSpPr>
            <p:nvPr/>
          </p:nvSpPr>
          <p:spPr bwMode="auto">
            <a:xfrm>
              <a:off x="474" y="1564"/>
              <a:ext cx="26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2+</a:t>
              </a:r>
            </a:p>
          </p:txBody>
        </p:sp>
      </p:grpSp>
      <p:grpSp>
        <p:nvGrpSpPr>
          <p:cNvPr id="166917" name="Group 7"/>
          <p:cNvGrpSpPr>
            <a:grpSpLocks/>
          </p:cNvGrpSpPr>
          <p:nvPr/>
        </p:nvGrpSpPr>
        <p:grpSpPr bwMode="auto">
          <a:xfrm>
            <a:off x="365125" y="3154363"/>
            <a:ext cx="2933700" cy="528637"/>
            <a:chOff x="230" y="1564"/>
            <a:chExt cx="1848" cy="333"/>
          </a:xfrm>
        </p:grpSpPr>
        <p:sp>
          <p:nvSpPr>
            <p:cNvPr id="166921" name="Text Box 8"/>
            <p:cNvSpPr txBox="1">
              <a:spLocks noChangeArrowheads="1"/>
            </p:cNvSpPr>
            <p:nvPr/>
          </p:nvSpPr>
          <p:spPr bwMode="auto">
            <a:xfrm>
              <a:off x="230" y="1609"/>
              <a:ext cx="18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Sn 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  </a:t>
              </a: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/Ag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Sn   -0.05 V</a:t>
              </a:r>
            </a:p>
          </p:txBody>
        </p:sp>
        <p:sp>
          <p:nvSpPr>
            <p:cNvPr id="166922" name="Text Box 9"/>
            <p:cNvSpPr txBox="1">
              <a:spLocks noChangeArrowheads="1"/>
            </p:cNvSpPr>
            <p:nvPr/>
          </p:nvSpPr>
          <p:spPr bwMode="auto">
            <a:xfrm>
              <a:off x="474" y="1564"/>
              <a:ext cx="26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2+</a:t>
              </a:r>
            </a:p>
          </p:txBody>
        </p:sp>
      </p:grpSp>
      <p:grpSp>
        <p:nvGrpSpPr>
          <p:cNvPr id="166918" name="Group 10"/>
          <p:cNvGrpSpPr>
            <a:grpSpLocks/>
          </p:cNvGrpSpPr>
          <p:nvPr/>
        </p:nvGrpSpPr>
        <p:grpSpPr bwMode="auto">
          <a:xfrm>
            <a:off x="365125" y="3744913"/>
            <a:ext cx="2933700" cy="528637"/>
            <a:chOff x="230" y="1564"/>
            <a:chExt cx="1848" cy="333"/>
          </a:xfrm>
        </p:grpSpPr>
        <p:sp>
          <p:nvSpPr>
            <p:cNvPr id="166919" name="Text Box 11"/>
            <p:cNvSpPr txBox="1">
              <a:spLocks noChangeArrowheads="1"/>
            </p:cNvSpPr>
            <p:nvPr/>
          </p:nvSpPr>
          <p:spPr bwMode="auto">
            <a:xfrm>
              <a:off x="230" y="1609"/>
              <a:ext cx="18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Sn 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  </a:t>
              </a: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/Ag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Sn   -0.05 V</a:t>
              </a:r>
            </a:p>
          </p:txBody>
        </p:sp>
        <p:sp>
          <p:nvSpPr>
            <p:cNvPr id="166920" name="Text Box 12"/>
            <p:cNvSpPr txBox="1">
              <a:spLocks noChangeArrowheads="1"/>
            </p:cNvSpPr>
            <p:nvPr/>
          </p:nvSpPr>
          <p:spPr bwMode="auto">
            <a:xfrm>
              <a:off x="474" y="1564"/>
              <a:ext cx="26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2+</a:t>
              </a:r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6793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F00D55-80CC-416F-B318-59130BB57238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000"/>
          </a:p>
        </p:txBody>
      </p:sp>
      <p:sp>
        <p:nvSpPr>
          <p:cNvPr id="167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The Electrochemical Corrosion of Iron</a:t>
            </a:r>
          </a:p>
        </p:txBody>
      </p:sp>
      <p:sp>
        <p:nvSpPr>
          <p:cNvPr id="167941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167942" name="Picture 4" descr="ch17_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9800"/>
            <a:ext cx="7467600" cy="2881313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699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569971-2C04-401B-8EC7-772710B7E93D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000"/>
          </a:p>
        </p:txBody>
      </p:sp>
      <p:sp>
        <p:nvSpPr>
          <p:cNvPr id="169988" name="Rectangle 2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1885950"/>
          </a:xfrm>
        </p:spPr>
        <p:txBody>
          <a:bodyPr/>
          <a:lstStyle/>
          <a:p>
            <a:pPr marL="465138" indent="-465138" eaLnBrk="1" hangingPunct="1"/>
            <a:r>
              <a:rPr lang="en-US" altLang="en-US" sz="2800" smtClean="0"/>
              <a:t>Process of returning metals to their natural state – the ores from which they were originally obtained.</a:t>
            </a:r>
          </a:p>
          <a:p>
            <a:pPr marL="465138" indent="-465138" eaLnBrk="1" hangingPunct="1"/>
            <a:r>
              <a:rPr lang="en-US" altLang="en-US" sz="2800" smtClean="0"/>
              <a:t>Involves oxidation of the metal.</a:t>
            </a: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2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39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720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DF13E7-8269-42AC-A99B-1AB9D1310201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000"/>
          </a:p>
        </p:txBody>
      </p:sp>
      <p:sp>
        <p:nvSpPr>
          <p:cNvPr id="172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Corrosion Prevention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424238"/>
          </a:xfrm>
        </p:spPr>
        <p:txBody>
          <a:bodyPr/>
          <a:lstStyle/>
          <a:p>
            <a:pPr marL="457200" indent="-457200" eaLnBrk="1" hangingPunct="1"/>
            <a:r>
              <a:rPr lang="en-US" altLang="en-US" sz="2800" smtClean="0"/>
              <a:t>Application of a coating (like paint or metal plating)</a:t>
            </a:r>
          </a:p>
          <a:p>
            <a:pPr marL="901700" lvl="1" indent="-444500"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/>
              <a:t>Galvanizing</a:t>
            </a:r>
          </a:p>
          <a:p>
            <a:pPr marL="457200" indent="-457200" eaLnBrk="1" hangingPunct="1"/>
            <a:r>
              <a:rPr lang="en-US" altLang="en-US" sz="2800" smtClean="0"/>
              <a:t>Alloying</a:t>
            </a:r>
          </a:p>
          <a:p>
            <a:pPr marL="457200" indent="-457200" eaLnBrk="1" hangingPunct="1"/>
            <a:r>
              <a:rPr lang="en-US" altLang="en-US" sz="2800" smtClean="0"/>
              <a:t>Cathodic Protection</a:t>
            </a:r>
          </a:p>
          <a:p>
            <a:pPr marL="901700" lvl="1" indent="-444500"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/>
              <a:t>Protects steel in buried fuel tanks and pipelines.</a:t>
            </a:r>
          </a:p>
        </p:txBody>
      </p:sp>
      <p:sp>
        <p:nvSpPr>
          <p:cNvPr id="172038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6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6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6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6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6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5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7408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65F534-9BD4-4D6D-B928-013200534F15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000"/>
          </a:p>
        </p:txBody>
      </p:sp>
      <p:sp>
        <p:nvSpPr>
          <p:cNvPr id="174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Cathodic Protection</a:t>
            </a:r>
          </a:p>
        </p:txBody>
      </p:sp>
      <p:sp>
        <p:nvSpPr>
          <p:cNvPr id="174085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174086" name="Picture 4" descr="ch17_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1752600"/>
            <a:ext cx="5470525" cy="4354513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761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8C6773-1985-4B89-BE38-7B9820037945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000"/>
          </a:p>
        </p:txBody>
      </p:sp>
      <p:sp>
        <p:nvSpPr>
          <p:cNvPr id="176132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7613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1373188"/>
          </a:xfrm>
        </p:spPr>
        <p:txBody>
          <a:bodyPr/>
          <a:lstStyle/>
          <a:p>
            <a:pPr marL="465138" indent="-465138" eaLnBrk="1" hangingPunct="1"/>
            <a:r>
              <a:rPr lang="en-US" altLang="en-US" sz="2800" smtClean="0"/>
              <a:t>Forcing a current through a cell to produce a chemical change for which the cell potential is negative.</a:t>
            </a: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239000" cy="914400"/>
          </a:xfrm>
          <a:effectLst>
            <a:outerShdw dist="71842" dir="2700000" algn="ctr" rotWithShape="0">
              <a:schemeClr val="tx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altLang="en-US" sz="3200" smtClean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Terminology for Redox Reactions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458200" cy="5181600"/>
          </a:xfrm>
          <a:solidFill>
            <a:srgbClr val="FFFFFF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7" tIns="44450" rIns="90487" bIns="44450"/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altLang="en-US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OXIDATION</a:t>
            </a:r>
            <a:r>
              <a:rPr lang="en-US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—loss of electron(s) by a species; increase in oxidation number; increase in oxygen.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REDUCTION</a:t>
            </a:r>
            <a:r>
              <a:rPr lang="en-US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—gain of electron(s); decrease in oxidation number; decrease in oxygen; increase in hydrogen.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7817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3BC83FD-3279-45DD-99CB-9A8736570EF4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000"/>
          </a:p>
        </p:txBody>
      </p:sp>
      <p:sp>
        <p:nvSpPr>
          <p:cNvPr id="17818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3733800" cy="2819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Electroplating a Spoon</a:t>
            </a:r>
          </a:p>
        </p:txBody>
      </p:sp>
      <p:sp>
        <p:nvSpPr>
          <p:cNvPr id="178181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178182" name="Picture 4" descr="ch17_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1143000"/>
            <a:ext cx="3606800" cy="4495800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3" descr="CHA560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25488"/>
            <a:ext cx="7924800" cy="540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0227" name="Picture 2" descr="CHA56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75" y="12700"/>
            <a:ext cx="18002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228" name="Text Box 4"/>
          <p:cNvSpPr txBox="1">
            <a:spLocks noChangeArrowheads="1"/>
          </p:cNvSpPr>
          <p:nvPr/>
        </p:nvSpPr>
        <p:spPr bwMode="auto">
          <a:xfrm>
            <a:off x="2524125" y="152400"/>
            <a:ext cx="2962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Electrolysis of Water</a:t>
            </a:r>
          </a:p>
        </p:txBody>
      </p:sp>
      <p:sp>
        <p:nvSpPr>
          <p:cNvPr id="180229" name="Text Box 5"/>
          <p:cNvSpPr txBox="1">
            <a:spLocks noChangeArrowheads="1"/>
          </p:cNvSpPr>
          <p:nvPr/>
        </p:nvSpPr>
        <p:spPr bwMode="auto">
          <a:xfrm>
            <a:off x="8402638" y="6384925"/>
            <a:ext cx="677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 baseline="0">
                <a:solidFill>
                  <a:srgbClr val="000000"/>
                </a:solidFill>
                <a:latin typeface="Arial" panose="020B0604020202020204" pitchFamily="34" charset="0"/>
              </a:rPr>
              <a:t>19.8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8125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F0EE830-EC1A-4662-88F4-A5716F551E79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altLang="en-US" sz="1000"/>
          </a:p>
        </p:txBody>
      </p:sp>
      <p:sp>
        <p:nvSpPr>
          <p:cNvPr id="181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Stoichiometry of Electrolysis</a:t>
            </a: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997200"/>
          </a:xfrm>
        </p:spPr>
        <p:txBody>
          <a:bodyPr/>
          <a:lstStyle/>
          <a:p>
            <a:pPr marL="457200" indent="-457200" eaLnBrk="1" hangingPunct="1"/>
            <a:r>
              <a:rPr lang="en-US" altLang="en-US" sz="2800" smtClean="0"/>
              <a:t>How much </a:t>
            </a:r>
            <a:r>
              <a:rPr lang="en-US" altLang="en-US" sz="2800" smtClean="0">
                <a:solidFill>
                  <a:schemeClr val="tx2"/>
                </a:solidFill>
              </a:rPr>
              <a:t>chemical change </a:t>
            </a:r>
            <a:r>
              <a:rPr lang="en-US" altLang="en-US" sz="2800" smtClean="0"/>
              <a:t>occurs with the flow of a given current for a specified time?</a:t>
            </a:r>
          </a:p>
          <a:p>
            <a:pPr marL="457200" indent="-457200" eaLnBrk="1" hangingPunct="1">
              <a:buFontTx/>
              <a:buNone/>
            </a:pPr>
            <a:r>
              <a:rPr lang="en-US" altLang="en-US" sz="2800" smtClean="0"/>
              <a:t>	</a:t>
            </a:r>
          </a:p>
          <a:p>
            <a:pPr marL="457200" indent="-457200" eaLnBrk="1" hangingPunct="1">
              <a:buFontTx/>
              <a:buNone/>
            </a:pPr>
            <a:r>
              <a:rPr lang="en-US" altLang="en-US" sz="2800" smtClean="0"/>
              <a:t>	current and time </a:t>
            </a:r>
            <a:r>
              <a:rPr lang="en-US" altLang="en-US" sz="2800" smtClean="0">
                <a:sym typeface="Wingdings" panose="05000000000000000000" pitchFamily="2" charset="2"/>
              </a:rPr>
              <a:t></a:t>
            </a:r>
            <a:r>
              <a:rPr lang="en-US" altLang="en-US" sz="2800" smtClean="0"/>
              <a:t> quantity of charge </a:t>
            </a:r>
            <a:r>
              <a:rPr lang="en-US" altLang="en-US" sz="2800" smtClean="0">
                <a:sym typeface="Wingdings" panose="05000000000000000000" pitchFamily="2" charset="2"/>
              </a:rPr>
              <a:t></a:t>
            </a:r>
            <a:endParaRPr lang="en-US" altLang="en-US" sz="2800" smtClean="0"/>
          </a:p>
          <a:p>
            <a:pPr marL="914400" lvl="1" indent="-457200" eaLnBrk="1" hangingPunct="1">
              <a:buFontTx/>
              <a:buNone/>
            </a:pPr>
            <a:r>
              <a:rPr lang="en-US" altLang="en-US" sz="2800" smtClean="0"/>
              <a:t>moles of electrons </a:t>
            </a:r>
            <a:r>
              <a:rPr lang="en-US" altLang="en-US" sz="2800" smtClean="0">
                <a:sym typeface="Wingdings" panose="05000000000000000000" pitchFamily="2" charset="2"/>
              </a:rPr>
              <a:t></a:t>
            </a:r>
            <a:r>
              <a:rPr lang="en-US" altLang="en-US" sz="2800" smtClean="0"/>
              <a:t> moles of analyte </a:t>
            </a:r>
            <a:r>
              <a:rPr lang="en-US" altLang="en-US" sz="2800" smtClean="0">
                <a:sym typeface="Wingdings" panose="05000000000000000000" pitchFamily="2" charset="2"/>
              </a:rPr>
              <a:t></a:t>
            </a:r>
            <a:endParaRPr lang="en-US" altLang="en-US" sz="2800" smtClean="0"/>
          </a:p>
          <a:p>
            <a:pPr marL="914400" lvl="1" indent="-457200" eaLnBrk="1" hangingPunct="1">
              <a:buFontTx/>
              <a:buNone/>
            </a:pPr>
            <a:r>
              <a:rPr lang="en-US" altLang="en-US" sz="2800" smtClean="0"/>
              <a:t>grams of analyte</a:t>
            </a:r>
          </a:p>
        </p:txBody>
      </p:sp>
      <p:sp>
        <p:nvSpPr>
          <p:cNvPr id="181254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4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4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84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3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832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D6C4A4-2079-42AD-B39E-6A28FBF82B78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US" altLang="en-US" sz="1000"/>
          </a:p>
        </p:txBody>
      </p:sp>
      <p:sp>
        <p:nvSpPr>
          <p:cNvPr id="1833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Stoichiometry of Electrolysis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370138"/>
          </a:xfrm>
        </p:spPr>
        <p:txBody>
          <a:bodyPr/>
          <a:lstStyle/>
          <a:p>
            <a:pPr marL="457200" indent="-457200" eaLnBrk="1" hangingPunct="1"/>
            <a:r>
              <a:rPr lang="en-US" altLang="en-US" sz="2800" smtClean="0"/>
              <a:t>current and time </a:t>
            </a:r>
            <a:r>
              <a:rPr lang="en-US" altLang="en-US" sz="2800" smtClean="0">
                <a:sym typeface="Wingdings" panose="05000000000000000000" pitchFamily="2" charset="2"/>
              </a:rPr>
              <a:t></a:t>
            </a:r>
            <a:r>
              <a:rPr lang="en-US" altLang="en-US" sz="2800" smtClean="0"/>
              <a:t> quantity of charge</a:t>
            </a:r>
          </a:p>
          <a:p>
            <a:pPr marL="901700" lvl="1" indent="-444500" eaLnBrk="1" hangingPunct="1">
              <a:buFontTx/>
              <a:buNone/>
            </a:pPr>
            <a:r>
              <a:rPr lang="en-US" altLang="en-US" smtClean="0">
                <a:solidFill>
                  <a:srgbClr val="FF0000"/>
                </a:solidFill>
              </a:rPr>
              <a:t>1 ampere = 1 coulomb per second</a:t>
            </a:r>
          </a:p>
          <a:p>
            <a:pPr marL="901700" lvl="1" indent="-444500" eaLnBrk="1" hangingPunct="1">
              <a:buFontTx/>
              <a:buNone/>
            </a:pPr>
            <a:r>
              <a:rPr lang="en-US" altLang="en-US" smtClean="0">
                <a:solidFill>
                  <a:srgbClr val="FF0000"/>
                </a:solidFill>
              </a:rPr>
              <a:t>1 mole of e- = 96,485 coulombs</a:t>
            </a:r>
            <a:r>
              <a:rPr lang="en-US" altLang="en-US" smtClean="0"/>
              <a:t>	</a:t>
            </a:r>
          </a:p>
          <a:p>
            <a:pPr marL="901700" lvl="1" indent="-444500" eaLnBrk="1" hangingPunct="1">
              <a:buFontTx/>
              <a:buNone/>
            </a:pPr>
            <a:r>
              <a:rPr lang="en-US" altLang="en-US" smtClean="0"/>
              <a:t>	Coulombs of charge = amps </a:t>
            </a:r>
            <a:r>
              <a:rPr lang="en-US" altLang="en-US" smtClean="0">
                <a:solidFill>
                  <a:srgbClr val="FF0000"/>
                </a:solidFill>
              </a:rPr>
              <a:t>(C/s) </a:t>
            </a:r>
            <a:r>
              <a:rPr lang="en-US" altLang="en-US" smtClean="0">
                <a:cs typeface="Arial" panose="020B0604020202020204" pitchFamily="34" charset="0"/>
              </a:rPr>
              <a:t>× seconds (s)</a:t>
            </a:r>
          </a:p>
          <a:p>
            <a:pPr marL="457200" indent="-457200" eaLnBrk="1" hangingPunct="1"/>
            <a:r>
              <a:rPr lang="en-US" altLang="en-US" sz="2800" smtClean="0"/>
              <a:t>quantity of charge </a:t>
            </a:r>
            <a:r>
              <a:rPr lang="en-US" altLang="en-US" sz="2800" smtClean="0">
                <a:sym typeface="Wingdings" panose="05000000000000000000" pitchFamily="2" charset="2"/>
              </a:rPr>
              <a:t></a:t>
            </a:r>
            <a:r>
              <a:rPr lang="en-US" altLang="en-US" sz="2800" smtClean="0"/>
              <a:t> moles of electrons</a:t>
            </a:r>
          </a:p>
        </p:txBody>
      </p:sp>
      <p:sp>
        <p:nvSpPr>
          <p:cNvPr id="183302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8330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8330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graphicFrame>
        <p:nvGraphicFramePr>
          <p:cNvPr id="386055" name="Object 7"/>
          <p:cNvGraphicFramePr>
            <a:graphicFrameLocks noChangeAspect="1"/>
          </p:cNvGraphicFramePr>
          <p:nvPr/>
        </p:nvGraphicFramePr>
        <p:xfrm>
          <a:off x="1295400" y="4114800"/>
          <a:ext cx="59340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09" name="Equation" r:id="rId4" imgW="5930900" imgH="914400" progId="Equation.BREE4">
                  <p:embed/>
                </p:oleObj>
              </mc:Choice>
              <mc:Fallback>
                <p:oleObj name="Equation" r:id="rId4" imgW="5930900" imgH="914400" progId="Equation.BREE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114800"/>
                        <a:ext cx="593407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6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6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6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6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6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6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1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346" name="Group 2"/>
          <p:cNvGrpSpPr>
            <a:grpSpLocks/>
          </p:cNvGrpSpPr>
          <p:nvPr/>
        </p:nvGrpSpPr>
        <p:grpSpPr bwMode="auto">
          <a:xfrm>
            <a:off x="98425" y="228600"/>
            <a:ext cx="8947150" cy="1368425"/>
            <a:chOff x="62" y="2160"/>
            <a:chExt cx="5636" cy="862"/>
          </a:xfrm>
        </p:grpSpPr>
        <p:sp>
          <p:nvSpPr>
            <p:cNvPr id="185397" name="Text Box 3"/>
            <p:cNvSpPr txBox="1">
              <a:spLocks noChangeArrowheads="1"/>
            </p:cNvSpPr>
            <p:nvPr/>
          </p:nvSpPr>
          <p:spPr bwMode="auto">
            <a:xfrm>
              <a:off x="545" y="2208"/>
              <a:ext cx="5153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How much Ca will be produced in an electrolytic cell of molten CaCl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 if a current of 0.452 A is passed through the cell for 1.5 hours?</a:t>
              </a:r>
            </a:p>
          </p:txBody>
        </p:sp>
        <p:graphicFrame>
          <p:nvGraphicFramePr>
            <p:cNvPr id="185398" name="Object 4"/>
            <p:cNvGraphicFramePr>
              <a:graphicFrameLocks noChangeAspect="1"/>
            </p:cNvGraphicFramePr>
            <p:nvPr/>
          </p:nvGraphicFramePr>
          <p:xfrm>
            <a:off x="62" y="2160"/>
            <a:ext cx="452" cy="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402" name="Clip" r:id="rId3" imgW="856615" imgH="1637665" progId="MS_ClipArt_Gallery.2">
                    <p:embed/>
                  </p:oleObj>
                </mc:Choice>
                <mc:Fallback>
                  <p:oleObj name="Clip" r:id="rId3" imgW="856615" imgH="1637665" progId="MS_ClipArt_Gallery.2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" y="2160"/>
                          <a:ext cx="452" cy="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73050" y="1838325"/>
            <a:ext cx="1058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aseline="0">
                <a:solidFill>
                  <a:srgbClr val="3333CC"/>
                </a:solidFill>
                <a:latin typeface="Arial" panose="020B0604020202020204" pitchFamily="34" charset="0"/>
              </a:rPr>
              <a:t>Anode:</a:t>
            </a:r>
            <a:r>
              <a:rPr lang="en-US" altLang="en-US" sz="2000" baseline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288925" y="2384425"/>
            <a:ext cx="1214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aseline="0">
                <a:solidFill>
                  <a:srgbClr val="FF0000"/>
                </a:solidFill>
                <a:latin typeface="Arial" panose="020B0604020202020204" pitchFamily="34" charset="0"/>
              </a:rPr>
              <a:t>Cathode:</a:t>
            </a:r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>
            <a:off x="273050" y="2868613"/>
            <a:ext cx="5746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3800" name="Group 8"/>
          <p:cNvGrpSpPr>
            <a:grpSpLocks/>
          </p:cNvGrpSpPr>
          <p:nvPr/>
        </p:nvGrpSpPr>
        <p:grpSpPr bwMode="auto">
          <a:xfrm>
            <a:off x="2146300" y="2408238"/>
            <a:ext cx="2887663" cy="396875"/>
            <a:chOff x="1352" y="3533"/>
            <a:chExt cx="1819" cy="250"/>
          </a:xfrm>
        </p:grpSpPr>
        <p:sp>
          <p:nvSpPr>
            <p:cNvPr id="185395" name="Text Box 9"/>
            <p:cNvSpPr txBox="1">
              <a:spLocks noChangeArrowheads="1"/>
            </p:cNvSpPr>
            <p:nvPr/>
          </p:nvSpPr>
          <p:spPr bwMode="auto">
            <a:xfrm>
              <a:off x="1352" y="3533"/>
              <a:ext cx="181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aseline="0">
                  <a:solidFill>
                    <a:srgbClr val="FF0000"/>
                  </a:solidFill>
                  <a:latin typeface="Arial" panose="020B0604020202020204" pitchFamily="34" charset="0"/>
                </a:rPr>
                <a:t>Ca</a:t>
              </a:r>
              <a:r>
                <a:rPr lang="en-US" altLang="en-US" sz="2000">
                  <a:solidFill>
                    <a:srgbClr val="FF0000"/>
                  </a:solidFill>
                  <a:latin typeface="Arial" panose="020B0604020202020204" pitchFamily="34" charset="0"/>
                </a:rPr>
                <a:t>2+</a:t>
              </a:r>
              <a:r>
                <a:rPr lang="en-US" altLang="en-US" sz="2000" baseline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1800" baseline="0">
                  <a:solidFill>
                    <a:srgbClr val="FF0000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en-US" sz="1800" i="1" baseline="0">
                  <a:solidFill>
                    <a:srgbClr val="FF0000"/>
                  </a:solidFill>
                  <a:latin typeface="Arial" panose="020B0604020202020204" pitchFamily="34" charset="0"/>
                </a:rPr>
                <a:t>l</a:t>
              </a:r>
              <a:r>
                <a:rPr lang="en-US" altLang="en-US" sz="1800" baseline="0">
                  <a:solidFill>
                    <a:srgbClr val="FF0000"/>
                  </a:solidFill>
                  <a:latin typeface="Arial" panose="020B0604020202020204" pitchFamily="34" charset="0"/>
                </a:rPr>
                <a:t>)</a:t>
              </a:r>
              <a:r>
                <a:rPr lang="en-US" altLang="en-US" sz="2000" baseline="0">
                  <a:solidFill>
                    <a:srgbClr val="FF0000"/>
                  </a:solidFill>
                  <a:latin typeface="Arial" panose="020B0604020202020204" pitchFamily="34" charset="0"/>
                </a:rPr>
                <a:t> + 2e</a:t>
              </a:r>
              <a:r>
                <a:rPr lang="en-US" altLang="en-US" sz="2000">
                  <a:solidFill>
                    <a:srgbClr val="FF0000"/>
                  </a:solidFill>
                  <a:latin typeface="Arial" panose="020B0604020202020204" pitchFamily="34" charset="0"/>
                </a:rPr>
                <a:t>-</a:t>
              </a:r>
              <a:r>
                <a:rPr lang="en-US" altLang="en-US" sz="2000" baseline="0">
                  <a:solidFill>
                    <a:srgbClr val="FF0000"/>
                  </a:solidFill>
                  <a:latin typeface="Arial" panose="020B0604020202020204" pitchFamily="34" charset="0"/>
                </a:rPr>
                <a:t>         Ca </a:t>
              </a:r>
              <a:r>
                <a:rPr lang="en-US" altLang="en-US" sz="1800" baseline="0">
                  <a:solidFill>
                    <a:srgbClr val="FF0000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en-US" sz="1800" i="1" baseline="0">
                  <a:solidFill>
                    <a:srgbClr val="FF0000"/>
                  </a:solidFill>
                  <a:latin typeface="Arial" panose="020B0604020202020204" pitchFamily="34" charset="0"/>
                </a:rPr>
                <a:t>s</a:t>
              </a:r>
              <a:r>
                <a:rPr lang="en-US" altLang="en-US" sz="1800" baseline="0">
                  <a:solidFill>
                    <a:srgbClr val="FF0000"/>
                  </a:solidFill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185396" name="Line 10"/>
            <p:cNvSpPr>
              <a:spLocks noChangeShapeType="1"/>
            </p:cNvSpPr>
            <p:nvPr/>
          </p:nvSpPr>
          <p:spPr bwMode="auto">
            <a:xfrm>
              <a:off x="2360" y="3647"/>
              <a:ext cx="2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803" name="Group 11"/>
          <p:cNvGrpSpPr>
            <a:grpSpLocks/>
          </p:cNvGrpSpPr>
          <p:nvPr/>
        </p:nvGrpSpPr>
        <p:grpSpPr bwMode="auto">
          <a:xfrm>
            <a:off x="2760663" y="1838325"/>
            <a:ext cx="2954337" cy="396875"/>
            <a:chOff x="1480" y="3174"/>
            <a:chExt cx="1861" cy="250"/>
          </a:xfrm>
        </p:grpSpPr>
        <p:sp>
          <p:nvSpPr>
            <p:cNvPr id="185393" name="Text Box 12"/>
            <p:cNvSpPr txBox="1">
              <a:spLocks noChangeArrowheads="1"/>
            </p:cNvSpPr>
            <p:nvPr/>
          </p:nvSpPr>
          <p:spPr bwMode="auto">
            <a:xfrm>
              <a:off x="1480" y="3174"/>
              <a:ext cx="186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aseline="0">
                  <a:solidFill>
                    <a:srgbClr val="3333CC"/>
                  </a:solidFill>
                  <a:latin typeface="Arial" panose="020B0604020202020204" pitchFamily="34" charset="0"/>
                </a:rPr>
                <a:t>2Cl</a:t>
              </a:r>
              <a:r>
                <a:rPr lang="en-US" altLang="en-US" sz="2000">
                  <a:solidFill>
                    <a:srgbClr val="3333CC"/>
                  </a:solidFill>
                  <a:latin typeface="Arial" panose="020B0604020202020204" pitchFamily="34" charset="0"/>
                </a:rPr>
                <a:t>-</a:t>
              </a:r>
              <a:r>
                <a:rPr lang="en-US" altLang="en-US" sz="2000" baseline="0">
                  <a:solidFill>
                    <a:srgbClr val="3333CC"/>
                  </a:solidFill>
                  <a:latin typeface="Arial" panose="020B0604020202020204" pitchFamily="34" charset="0"/>
                </a:rPr>
                <a:t> (</a:t>
              </a:r>
              <a:r>
                <a:rPr lang="en-US" altLang="en-US" sz="2000" i="1" baseline="0">
                  <a:solidFill>
                    <a:srgbClr val="3333CC"/>
                  </a:solidFill>
                  <a:latin typeface="Arial" panose="020B0604020202020204" pitchFamily="34" charset="0"/>
                </a:rPr>
                <a:t>l</a:t>
              </a:r>
              <a:r>
                <a:rPr lang="en-US" altLang="en-US" sz="2000" baseline="0">
                  <a:solidFill>
                    <a:srgbClr val="3333CC"/>
                  </a:solidFill>
                  <a:latin typeface="Arial" panose="020B0604020202020204" pitchFamily="34" charset="0"/>
                </a:rPr>
                <a:t>)          Cl</a:t>
              </a:r>
              <a:r>
                <a:rPr lang="en-US" altLang="en-US" sz="2000" baseline="-25000">
                  <a:solidFill>
                    <a:srgbClr val="3333CC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000" baseline="0">
                  <a:solidFill>
                    <a:srgbClr val="3333CC"/>
                  </a:solidFill>
                  <a:latin typeface="Arial" panose="020B0604020202020204" pitchFamily="34" charset="0"/>
                </a:rPr>
                <a:t> (</a:t>
              </a:r>
              <a:r>
                <a:rPr lang="en-US" altLang="en-US" sz="2000" i="1" baseline="0">
                  <a:solidFill>
                    <a:srgbClr val="3333CC"/>
                  </a:solidFill>
                  <a:latin typeface="Arial" panose="020B0604020202020204" pitchFamily="34" charset="0"/>
                </a:rPr>
                <a:t>g</a:t>
              </a:r>
              <a:r>
                <a:rPr lang="en-US" altLang="en-US" sz="2000" baseline="0">
                  <a:solidFill>
                    <a:srgbClr val="3333CC"/>
                  </a:solidFill>
                  <a:latin typeface="Arial" panose="020B0604020202020204" pitchFamily="34" charset="0"/>
                </a:rPr>
                <a:t>) + 2e</a:t>
              </a:r>
              <a:r>
                <a:rPr lang="en-US" altLang="en-US" sz="2000">
                  <a:solidFill>
                    <a:srgbClr val="3333CC"/>
                  </a:solidFill>
                  <a:latin typeface="Arial" panose="020B0604020202020204" pitchFamily="34" charset="0"/>
                </a:rPr>
                <a:t>-</a:t>
              </a:r>
              <a:endParaRPr lang="en-US" altLang="en-US" sz="2000" baseline="0">
                <a:solidFill>
                  <a:srgbClr val="3333C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5394" name="Line 13"/>
            <p:cNvSpPr>
              <a:spLocks noChangeShapeType="1"/>
            </p:cNvSpPr>
            <p:nvPr/>
          </p:nvSpPr>
          <p:spPr bwMode="auto">
            <a:xfrm>
              <a:off x="2088" y="3295"/>
              <a:ext cx="29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806" name="Group 14"/>
          <p:cNvGrpSpPr>
            <a:grpSpLocks/>
          </p:cNvGrpSpPr>
          <p:nvPr/>
        </p:nvGrpSpPr>
        <p:grpSpPr bwMode="auto">
          <a:xfrm>
            <a:off x="1676400" y="2955925"/>
            <a:ext cx="4473575" cy="396875"/>
            <a:chOff x="1728" y="3878"/>
            <a:chExt cx="2818" cy="250"/>
          </a:xfrm>
        </p:grpSpPr>
        <p:sp>
          <p:nvSpPr>
            <p:cNvPr id="185391" name="Text Box 15"/>
            <p:cNvSpPr txBox="1">
              <a:spLocks noChangeArrowheads="1"/>
            </p:cNvSpPr>
            <p:nvPr/>
          </p:nvSpPr>
          <p:spPr bwMode="auto">
            <a:xfrm>
              <a:off x="1728" y="3878"/>
              <a:ext cx="28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Ca</a:t>
              </a:r>
              <a:r>
                <a:rPr lang="en-US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2+</a:t>
              </a:r>
              <a:r>
                <a:rPr lang="en-US" altLang="en-US" sz="20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 (</a:t>
              </a:r>
              <a:r>
                <a:rPr lang="en-US" altLang="en-US" sz="2000" i="1" baseline="0">
                  <a:solidFill>
                    <a:srgbClr val="000000"/>
                  </a:solidFill>
                  <a:latin typeface="Arial" panose="020B0604020202020204" pitchFamily="34" charset="0"/>
                </a:rPr>
                <a:t>l</a:t>
              </a:r>
              <a:r>
                <a:rPr lang="en-US" altLang="en-US" sz="20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) + 2Cl</a:t>
              </a:r>
              <a:r>
                <a:rPr lang="en-US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-</a:t>
              </a:r>
              <a:r>
                <a:rPr lang="en-US" altLang="en-US" sz="20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 (</a:t>
              </a:r>
              <a:r>
                <a:rPr lang="en-US" altLang="en-US" sz="2000" i="1" baseline="0">
                  <a:solidFill>
                    <a:srgbClr val="000000"/>
                  </a:solidFill>
                  <a:latin typeface="Arial" panose="020B0604020202020204" pitchFamily="34" charset="0"/>
                </a:rPr>
                <a:t>l</a:t>
              </a:r>
              <a:r>
                <a:rPr lang="en-US" altLang="en-US" sz="20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)           Ca (</a:t>
              </a:r>
              <a:r>
                <a:rPr lang="en-US" altLang="en-US" sz="2000" i="1" baseline="0">
                  <a:solidFill>
                    <a:srgbClr val="000000"/>
                  </a:solidFill>
                  <a:latin typeface="Arial" panose="020B0604020202020204" pitchFamily="34" charset="0"/>
                </a:rPr>
                <a:t>s</a:t>
              </a:r>
              <a:r>
                <a:rPr lang="en-US" altLang="en-US" sz="20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) + Cl</a:t>
              </a:r>
              <a:r>
                <a:rPr lang="en-US" altLang="en-US" sz="20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0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 (</a:t>
              </a:r>
              <a:r>
                <a:rPr lang="en-US" altLang="en-US" sz="2000" i="1" baseline="0">
                  <a:solidFill>
                    <a:srgbClr val="000000"/>
                  </a:solidFill>
                  <a:latin typeface="Arial" panose="020B0604020202020204" pitchFamily="34" charset="0"/>
                </a:rPr>
                <a:t>g</a:t>
              </a:r>
              <a:r>
                <a:rPr lang="en-US" altLang="en-US" sz="20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185392" name="Line 16"/>
            <p:cNvSpPr>
              <a:spLocks noChangeShapeType="1"/>
            </p:cNvSpPr>
            <p:nvPr/>
          </p:nvSpPr>
          <p:spPr bwMode="auto">
            <a:xfrm>
              <a:off x="2984" y="4007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811" name="Group 19"/>
          <p:cNvGrpSpPr>
            <a:grpSpLocks/>
          </p:cNvGrpSpPr>
          <p:nvPr/>
        </p:nvGrpSpPr>
        <p:grpSpPr bwMode="auto">
          <a:xfrm>
            <a:off x="517525" y="2362200"/>
            <a:ext cx="3216275" cy="1639888"/>
            <a:chOff x="326" y="1488"/>
            <a:chExt cx="2026" cy="1033"/>
          </a:xfrm>
        </p:grpSpPr>
        <p:sp>
          <p:nvSpPr>
            <p:cNvPr id="185389" name="Oval 17"/>
            <p:cNvSpPr>
              <a:spLocks noChangeArrowheads="1"/>
            </p:cNvSpPr>
            <p:nvPr/>
          </p:nvSpPr>
          <p:spPr bwMode="auto">
            <a:xfrm>
              <a:off x="2016" y="1488"/>
              <a:ext cx="336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5390" name="Text Box 18"/>
            <p:cNvSpPr txBox="1">
              <a:spLocks noChangeArrowheads="1"/>
            </p:cNvSpPr>
            <p:nvPr/>
          </p:nvSpPr>
          <p:spPr bwMode="auto">
            <a:xfrm>
              <a:off x="326" y="2233"/>
              <a:ext cx="19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2 mole e</a:t>
              </a:r>
              <a:r>
                <a:rPr lang="en-US" altLang="en-US" sz="2400">
                  <a:solidFill>
                    <a:srgbClr val="000000"/>
                  </a:solidFill>
                  <a:latin typeface="Arial" panose="020B0604020202020204" pitchFamily="34" charset="0"/>
                </a:rPr>
                <a:t>-</a:t>
              </a: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 = 1 mole Ca</a:t>
              </a:r>
            </a:p>
          </p:txBody>
        </p:sp>
      </p:grpSp>
      <p:grpSp>
        <p:nvGrpSpPr>
          <p:cNvPr id="33833" name="Group 41"/>
          <p:cNvGrpSpPr>
            <a:grpSpLocks/>
          </p:cNvGrpSpPr>
          <p:nvPr/>
        </p:nvGrpSpPr>
        <p:grpSpPr bwMode="auto">
          <a:xfrm>
            <a:off x="385763" y="4191000"/>
            <a:ext cx="2611437" cy="874713"/>
            <a:chOff x="27" y="2872"/>
            <a:chExt cx="1645" cy="551"/>
          </a:xfrm>
        </p:grpSpPr>
        <p:sp>
          <p:nvSpPr>
            <p:cNvPr id="185384" name="Text Box 20"/>
            <p:cNvSpPr txBox="1">
              <a:spLocks noChangeArrowheads="1"/>
            </p:cNvSpPr>
            <p:nvPr/>
          </p:nvSpPr>
          <p:spPr bwMode="auto">
            <a:xfrm>
              <a:off x="27" y="3001"/>
              <a:ext cx="14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mol Ca = 0.452</a:t>
              </a:r>
            </a:p>
          </p:txBody>
        </p:sp>
        <p:grpSp>
          <p:nvGrpSpPr>
            <p:cNvPr id="185385" name="Group 24"/>
            <p:cNvGrpSpPr>
              <a:grpSpLocks/>
            </p:cNvGrpSpPr>
            <p:nvPr/>
          </p:nvGrpSpPr>
          <p:grpSpPr bwMode="auto">
            <a:xfrm>
              <a:off x="1417" y="2872"/>
              <a:ext cx="255" cy="551"/>
              <a:chOff x="2054" y="3049"/>
              <a:chExt cx="255" cy="551"/>
            </a:xfrm>
          </p:grpSpPr>
          <p:sp>
            <p:nvSpPr>
              <p:cNvPr id="185386" name="Text Box 21"/>
              <p:cNvSpPr txBox="1">
                <a:spLocks noChangeArrowheads="1"/>
              </p:cNvSpPr>
              <p:nvPr/>
            </p:nvSpPr>
            <p:spPr bwMode="auto">
              <a:xfrm>
                <a:off x="2054" y="3049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aseline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185387" name="Line 22"/>
              <p:cNvSpPr>
                <a:spLocks noChangeShapeType="1"/>
              </p:cNvSpPr>
              <p:nvPr/>
            </p:nvSpPr>
            <p:spPr bwMode="auto">
              <a:xfrm>
                <a:off x="2085" y="3325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88" name="Text Box 23"/>
              <p:cNvSpPr txBox="1">
                <a:spLocks noChangeArrowheads="1"/>
              </p:cNvSpPr>
              <p:nvPr/>
            </p:nvSpPr>
            <p:spPr bwMode="auto">
              <a:xfrm>
                <a:off x="2075" y="3312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aseline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s</a:t>
                </a:r>
              </a:p>
            </p:txBody>
          </p:sp>
        </p:grpSp>
      </p:grpSp>
      <p:grpSp>
        <p:nvGrpSpPr>
          <p:cNvPr id="33834" name="Group 42"/>
          <p:cNvGrpSpPr>
            <a:grpSpLocks/>
          </p:cNvGrpSpPr>
          <p:nvPr/>
        </p:nvGrpSpPr>
        <p:grpSpPr bwMode="auto">
          <a:xfrm>
            <a:off x="2943225" y="4191000"/>
            <a:ext cx="2581275" cy="874713"/>
            <a:chOff x="1638" y="2872"/>
            <a:chExt cx="1626" cy="551"/>
          </a:xfrm>
        </p:grpSpPr>
        <p:sp>
          <p:nvSpPr>
            <p:cNvPr id="185379" name="Text Box 25"/>
            <p:cNvSpPr txBox="1">
              <a:spLocks noChangeArrowheads="1"/>
            </p:cNvSpPr>
            <p:nvPr/>
          </p:nvSpPr>
          <p:spPr bwMode="auto">
            <a:xfrm>
              <a:off x="1638" y="3008"/>
              <a:ext cx="138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x 1.5 hr x 3600</a:t>
              </a:r>
            </a:p>
          </p:txBody>
        </p:sp>
        <p:grpSp>
          <p:nvGrpSpPr>
            <p:cNvPr id="185380" name="Group 29"/>
            <p:cNvGrpSpPr>
              <a:grpSpLocks/>
            </p:cNvGrpSpPr>
            <p:nvPr/>
          </p:nvGrpSpPr>
          <p:grpSpPr bwMode="auto">
            <a:xfrm>
              <a:off x="2977" y="2872"/>
              <a:ext cx="287" cy="551"/>
              <a:chOff x="2038" y="3049"/>
              <a:chExt cx="287" cy="551"/>
            </a:xfrm>
          </p:grpSpPr>
          <p:sp>
            <p:nvSpPr>
              <p:cNvPr id="185381" name="Text Box 30"/>
              <p:cNvSpPr txBox="1">
                <a:spLocks noChangeArrowheads="1"/>
              </p:cNvSpPr>
              <p:nvPr/>
            </p:nvSpPr>
            <p:spPr bwMode="auto">
              <a:xfrm>
                <a:off x="2075" y="3049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aseline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s</a:t>
                </a:r>
              </a:p>
            </p:txBody>
          </p:sp>
          <p:sp>
            <p:nvSpPr>
              <p:cNvPr id="185382" name="Line 31"/>
              <p:cNvSpPr>
                <a:spLocks noChangeShapeType="1"/>
              </p:cNvSpPr>
              <p:nvPr/>
            </p:nvSpPr>
            <p:spPr bwMode="auto">
              <a:xfrm>
                <a:off x="2085" y="3325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83" name="Text Box 32"/>
              <p:cNvSpPr txBox="1">
                <a:spLocks noChangeArrowheads="1"/>
              </p:cNvSpPr>
              <p:nvPr/>
            </p:nvSpPr>
            <p:spPr bwMode="auto">
              <a:xfrm>
                <a:off x="2038" y="3312"/>
                <a:ext cx="28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aseline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hr</a:t>
                </a:r>
              </a:p>
            </p:txBody>
          </p:sp>
        </p:grpSp>
      </p:grpSp>
      <p:grpSp>
        <p:nvGrpSpPr>
          <p:cNvPr id="33837" name="Group 45"/>
          <p:cNvGrpSpPr>
            <a:grpSpLocks/>
          </p:cNvGrpSpPr>
          <p:nvPr/>
        </p:nvGrpSpPr>
        <p:grpSpPr bwMode="auto">
          <a:xfrm>
            <a:off x="5400675" y="4205288"/>
            <a:ext cx="1660525" cy="874712"/>
            <a:chOff x="4416" y="3577"/>
            <a:chExt cx="1046" cy="551"/>
          </a:xfrm>
        </p:grpSpPr>
        <p:grpSp>
          <p:nvGrpSpPr>
            <p:cNvPr id="185374" name="Group 43"/>
            <p:cNvGrpSpPr>
              <a:grpSpLocks/>
            </p:cNvGrpSpPr>
            <p:nvPr/>
          </p:nvGrpSpPr>
          <p:grpSpPr bwMode="auto">
            <a:xfrm>
              <a:off x="4566" y="3577"/>
              <a:ext cx="896" cy="551"/>
              <a:chOff x="4566" y="3577"/>
              <a:chExt cx="896" cy="551"/>
            </a:xfrm>
          </p:grpSpPr>
          <p:sp>
            <p:nvSpPr>
              <p:cNvPr id="185376" name="Text Box 40"/>
              <p:cNvSpPr txBox="1">
                <a:spLocks noChangeArrowheads="1"/>
              </p:cNvSpPr>
              <p:nvPr/>
            </p:nvSpPr>
            <p:spPr bwMode="auto">
              <a:xfrm>
                <a:off x="4566" y="3840"/>
                <a:ext cx="89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aseline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96,500 C</a:t>
                </a:r>
              </a:p>
            </p:txBody>
          </p:sp>
          <p:sp>
            <p:nvSpPr>
              <p:cNvPr id="185377" name="Text Box 38"/>
              <p:cNvSpPr txBox="1">
                <a:spLocks noChangeArrowheads="1"/>
              </p:cNvSpPr>
              <p:nvPr/>
            </p:nvSpPr>
            <p:spPr bwMode="auto">
              <a:xfrm>
                <a:off x="4617" y="3577"/>
                <a:ext cx="78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aseline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1 mol e</a:t>
                </a:r>
                <a:r>
                  <a:rPr lang="en-US" altLang="en-US" sz="2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-</a:t>
                </a:r>
                <a:endPara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378" name="Line 39"/>
              <p:cNvSpPr>
                <a:spLocks noChangeShapeType="1"/>
              </p:cNvSpPr>
              <p:nvPr/>
            </p:nvSpPr>
            <p:spPr bwMode="auto">
              <a:xfrm>
                <a:off x="4608" y="3853"/>
                <a:ext cx="81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5375" name="Text Box 44"/>
            <p:cNvSpPr txBox="1">
              <a:spLocks noChangeArrowheads="1"/>
            </p:cNvSpPr>
            <p:nvPr/>
          </p:nvSpPr>
          <p:spPr bwMode="auto">
            <a:xfrm>
              <a:off x="4416" y="3704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x</a:t>
              </a:r>
            </a:p>
          </p:txBody>
        </p:sp>
      </p:grpSp>
      <p:grpSp>
        <p:nvGrpSpPr>
          <p:cNvPr id="33838" name="Group 46"/>
          <p:cNvGrpSpPr>
            <a:grpSpLocks/>
          </p:cNvGrpSpPr>
          <p:nvPr/>
        </p:nvGrpSpPr>
        <p:grpSpPr bwMode="auto">
          <a:xfrm>
            <a:off x="6958013" y="4205288"/>
            <a:ext cx="1652587" cy="874712"/>
            <a:chOff x="4416" y="3577"/>
            <a:chExt cx="1041" cy="551"/>
          </a:xfrm>
        </p:grpSpPr>
        <p:grpSp>
          <p:nvGrpSpPr>
            <p:cNvPr id="185369" name="Group 47"/>
            <p:cNvGrpSpPr>
              <a:grpSpLocks/>
            </p:cNvGrpSpPr>
            <p:nvPr/>
          </p:nvGrpSpPr>
          <p:grpSpPr bwMode="auto">
            <a:xfrm>
              <a:off x="4572" y="3577"/>
              <a:ext cx="885" cy="551"/>
              <a:chOff x="4572" y="3577"/>
              <a:chExt cx="885" cy="551"/>
            </a:xfrm>
          </p:grpSpPr>
          <p:sp>
            <p:nvSpPr>
              <p:cNvPr id="185371" name="Text Box 48"/>
              <p:cNvSpPr txBox="1">
                <a:spLocks noChangeArrowheads="1"/>
              </p:cNvSpPr>
              <p:nvPr/>
            </p:nvSpPr>
            <p:spPr bwMode="auto">
              <a:xfrm>
                <a:off x="4622" y="3840"/>
                <a:ext cx="78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aseline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2 mol e</a:t>
                </a:r>
                <a:r>
                  <a:rPr lang="en-US" altLang="en-US" sz="2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-</a:t>
                </a:r>
                <a:endPara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372" name="Text Box 49"/>
              <p:cNvSpPr txBox="1">
                <a:spLocks noChangeArrowheads="1"/>
              </p:cNvSpPr>
              <p:nvPr/>
            </p:nvSpPr>
            <p:spPr bwMode="auto">
              <a:xfrm>
                <a:off x="4572" y="3577"/>
                <a:ext cx="88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aseline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1 mol Ca</a:t>
                </a:r>
              </a:p>
            </p:txBody>
          </p:sp>
          <p:sp>
            <p:nvSpPr>
              <p:cNvPr id="185373" name="Line 50"/>
              <p:cNvSpPr>
                <a:spLocks noChangeShapeType="1"/>
              </p:cNvSpPr>
              <p:nvPr/>
            </p:nvSpPr>
            <p:spPr bwMode="auto">
              <a:xfrm>
                <a:off x="4608" y="3853"/>
                <a:ext cx="81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5370" name="Text Box 51"/>
            <p:cNvSpPr txBox="1">
              <a:spLocks noChangeArrowheads="1"/>
            </p:cNvSpPr>
            <p:nvPr/>
          </p:nvSpPr>
          <p:spPr bwMode="auto">
            <a:xfrm>
              <a:off x="4416" y="3704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x</a:t>
              </a:r>
            </a:p>
          </p:txBody>
        </p:sp>
      </p:grpSp>
      <p:sp>
        <p:nvSpPr>
          <p:cNvPr id="33844" name="Line 52"/>
          <p:cNvSpPr>
            <a:spLocks noChangeShapeType="1"/>
          </p:cNvSpPr>
          <p:nvPr/>
        </p:nvSpPr>
        <p:spPr bwMode="auto">
          <a:xfrm flipH="1">
            <a:off x="3733800" y="4419600"/>
            <a:ext cx="3810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45" name="Line 53"/>
          <p:cNvSpPr>
            <a:spLocks noChangeShapeType="1"/>
          </p:cNvSpPr>
          <p:nvPr/>
        </p:nvSpPr>
        <p:spPr bwMode="auto">
          <a:xfrm flipH="1">
            <a:off x="5105400" y="4648200"/>
            <a:ext cx="3810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46" name="Line 54"/>
          <p:cNvSpPr>
            <a:spLocks noChangeShapeType="1"/>
          </p:cNvSpPr>
          <p:nvPr/>
        </p:nvSpPr>
        <p:spPr bwMode="auto">
          <a:xfrm flipH="1">
            <a:off x="5105400" y="4267200"/>
            <a:ext cx="3810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47" name="Line 55"/>
          <p:cNvSpPr>
            <a:spLocks noChangeShapeType="1"/>
          </p:cNvSpPr>
          <p:nvPr/>
        </p:nvSpPr>
        <p:spPr bwMode="auto">
          <a:xfrm flipH="1">
            <a:off x="2590800" y="4648200"/>
            <a:ext cx="3810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48" name="Line 56"/>
          <p:cNvSpPr>
            <a:spLocks noChangeShapeType="1"/>
          </p:cNvSpPr>
          <p:nvPr/>
        </p:nvSpPr>
        <p:spPr bwMode="auto">
          <a:xfrm flipH="1">
            <a:off x="2590800" y="4267200"/>
            <a:ext cx="3810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49" name="Line 57"/>
          <p:cNvSpPr>
            <a:spLocks noChangeShapeType="1"/>
          </p:cNvSpPr>
          <p:nvPr/>
        </p:nvSpPr>
        <p:spPr bwMode="auto">
          <a:xfrm flipH="1">
            <a:off x="6629400" y="4724400"/>
            <a:ext cx="3810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50" name="Line 58"/>
          <p:cNvSpPr>
            <a:spLocks noChangeShapeType="1"/>
          </p:cNvSpPr>
          <p:nvPr/>
        </p:nvSpPr>
        <p:spPr bwMode="auto">
          <a:xfrm flipH="1">
            <a:off x="6400800" y="4267200"/>
            <a:ext cx="3810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51" name="Line 59"/>
          <p:cNvSpPr>
            <a:spLocks noChangeShapeType="1"/>
          </p:cNvSpPr>
          <p:nvPr/>
        </p:nvSpPr>
        <p:spPr bwMode="auto">
          <a:xfrm flipH="1">
            <a:off x="7924800" y="4648200"/>
            <a:ext cx="3810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52" name="Text Box 60"/>
          <p:cNvSpPr txBox="1">
            <a:spLocks noChangeArrowheads="1"/>
          </p:cNvSpPr>
          <p:nvPr/>
        </p:nvSpPr>
        <p:spPr bwMode="auto">
          <a:xfrm>
            <a:off x="1443038" y="5181600"/>
            <a:ext cx="2430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= 0.0126 mol Ca</a:t>
            </a:r>
          </a:p>
        </p:txBody>
      </p:sp>
      <p:sp>
        <p:nvSpPr>
          <p:cNvPr id="33853" name="Text Box 61"/>
          <p:cNvSpPr txBox="1">
            <a:spLocks noChangeArrowheads="1"/>
          </p:cNvSpPr>
          <p:nvPr/>
        </p:nvSpPr>
        <p:spPr bwMode="auto">
          <a:xfrm>
            <a:off x="1447800" y="5867400"/>
            <a:ext cx="1768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= 0.50 g Ca</a:t>
            </a:r>
          </a:p>
        </p:txBody>
      </p:sp>
      <p:sp>
        <p:nvSpPr>
          <p:cNvPr id="185368" name="Text Box 62"/>
          <p:cNvSpPr txBox="1">
            <a:spLocks noChangeArrowheads="1"/>
          </p:cNvSpPr>
          <p:nvPr/>
        </p:nvSpPr>
        <p:spPr bwMode="auto">
          <a:xfrm>
            <a:off x="8402638" y="6384925"/>
            <a:ext cx="677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 baseline="0">
                <a:solidFill>
                  <a:srgbClr val="000000"/>
                </a:solidFill>
                <a:latin typeface="Arial" panose="020B0604020202020204" pitchFamily="34" charset="0"/>
              </a:rPr>
              <a:t>19.8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3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utoUpdateAnimBg="0"/>
      <p:bldP spid="33798" grpId="0" autoUpdateAnimBg="0"/>
      <p:bldP spid="33852" grpId="0" autoUpdateAnimBg="0"/>
      <p:bldP spid="3385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0342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63A420-77CB-40D1-AB6F-B9082C55479C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000"/>
          </a:p>
        </p:txBody>
      </p:sp>
      <p:sp>
        <p:nvSpPr>
          <p:cNvPr id="1034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Half–Reactions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349625"/>
          </a:xfrm>
        </p:spPr>
        <p:txBody>
          <a:bodyPr/>
          <a:lstStyle/>
          <a:p>
            <a:pPr marL="457200" indent="-457200" eaLnBrk="1" hangingPunct="1"/>
            <a:r>
              <a:rPr lang="en-US" altLang="en-US" sz="2800" smtClean="0"/>
              <a:t>The overall reaction is split into two half</a:t>
            </a:r>
            <a:r>
              <a:rPr lang="en-US" altLang="en-US" smtClean="0"/>
              <a:t>–</a:t>
            </a:r>
            <a:r>
              <a:rPr lang="en-US" altLang="en-US" sz="2800" smtClean="0"/>
              <a:t>reactions, one involving oxidation and one reduction.	</a:t>
            </a:r>
          </a:p>
          <a:p>
            <a:pPr marL="457200" indent="-457200" eaLnBrk="1" hangingPunct="1">
              <a:buFontTx/>
              <a:buNone/>
            </a:pPr>
            <a:r>
              <a:rPr lang="en-US" altLang="en-US" sz="2800" smtClean="0"/>
              <a:t>	</a:t>
            </a:r>
            <a:r>
              <a:rPr lang="en-US" altLang="en-US" smtClean="0"/>
              <a:t>8H</a:t>
            </a:r>
            <a:r>
              <a:rPr lang="en-US" altLang="en-US" baseline="30000" smtClean="0"/>
              <a:t>+</a:t>
            </a:r>
            <a:r>
              <a:rPr lang="en-US" altLang="en-US" smtClean="0"/>
              <a:t> + MnO</a:t>
            </a:r>
            <a:r>
              <a:rPr lang="en-US" altLang="en-US" baseline="-25000" smtClean="0"/>
              <a:t>4</a:t>
            </a:r>
            <a:r>
              <a:rPr lang="en-US" altLang="en-US" baseline="30000" smtClean="0"/>
              <a:t>-</a:t>
            </a:r>
            <a:r>
              <a:rPr lang="en-US" altLang="en-US" smtClean="0"/>
              <a:t> + 5Fe</a:t>
            </a:r>
            <a:r>
              <a:rPr lang="en-US" altLang="en-US" baseline="30000" smtClean="0"/>
              <a:t>2+</a:t>
            </a:r>
            <a:r>
              <a:rPr lang="en-US" altLang="en-US" smtClean="0"/>
              <a:t> </a:t>
            </a:r>
            <a:r>
              <a:rPr lang="en-US" altLang="en-US" smtClean="0">
                <a:sym typeface="Wingdings" panose="05000000000000000000" pitchFamily="2" charset="2"/>
              </a:rPr>
              <a:t></a:t>
            </a:r>
            <a:r>
              <a:rPr lang="en-US" altLang="en-US" smtClean="0"/>
              <a:t>  Mn</a:t>
            </a:r>
            <a:r>
              <a:rPr lang="en-US" altLang="en-US" baseline="30000" smtClean="0"/>
              <a:t>2+</a:t>
            </a:r>
            <a:r>
              <a:rPr lang="en-US" altLang="en-US" smtClean="0"/>
              <a:t> + 5Fe</a:t>
            </a:r>
            <a:r>
              <a:rPr lang="en-US" altLang="en-US" baseline="30000" smtClean="0"/>
              <a:t>3+</a:t>
            </a:r>
            <a:r>
              <a:rPr lang="en-US" altLang="en-US" smtClean="0"/>
              <a:t> + 4H</a:t>
            </a:r>
            <a:r>
              <a:rPr lang="en-US" altLang="en-US" baseline="-25000" smtClean="0"/>
              <a:t>2</a:t>
            </a:r>
            <a:r>
              <a:rPr lang="en-US" altLang="en-US" smtClean="0"/>
              <a:t>O</a:t>
            </a:r>
          </a:p>
          <a:p>
            <a:pPr marL="457200" indent="-457200" eaLnBrk="1" hangingPunct="1">
              <a:buFontTx/>
              <a:buNone/>
            </a:pPr>
            <a:endParaRPr lang="en-US" altLang="en-US" smtClean="0"/>
          </a:p>
          <a:p>
            <a:pPr marL="457200" indent="-457200" eaLnBrk="1" hangingPunct="1">
              <a:buFontTx/>
              <a:buNone/>
            </a:pPr>
            <a:r>
              <a:rPr lang="en-US" altLang="en-US" sz="2800" smtClean="0">
                <a:solidFill>
                  <a:schemeClr val="tx2"/>
                </a:solidFill>
              </a:rPr>
              <a:t>	</a:t>
            </a:r>
            <a:r>
              <a:rPr lang="en-US" altLang="en-US" sz="2800" smtClean="0">
                <a:solidFill>
                  <a:srgbClr val="FF3300"/>
                </a:solidFill>
              </a:rPr>
              <a:t>Reduction:</a:t>
            </a:r>
            <a:r>
              <a:rPr lang="en-US" altLang="en-US" sz="2800" smtClean="0"/>
              <a:t> </a:t>
            </a:r>
            <a:r>
              <a:rPr lang="en-US" altLang="en-US" smtClean="0"/>
              <a:t>8H</a:t>
            </a:r>
            <a:r>
              <a:rPr lang="en-US" altLang="en-US" baseline="30000" smtClean="0"/>
              <a:t>+</a:t>
            </a:r>
            <a:r>
              <a:rPr lang="en-US" altLang="en-US" smtClean="0"/>
              <a:t> + MnO</a:t>
            </a:r>
            <a:r>
              <a:rPr lang="en-US" altLang="en-US" baseline="-25000" smtClean="0"/>
              <a:t>4</a:t>
            </a:r>
            <a:r>
              <a:rPr lang="en-US" altLang="en-US" baseline="30000" smtClean="0"/>
              <a:t>-</a:t>
            </a:r>
            <a:r>
              <a:rPr lang="en-US" altLang="en-US" smtClean="0"/>
              <a:t> + 5e</a:t>
            </a:r>
            <a:r>
              <a:rPr lang="en-US" altLang="en-US" baseline="30000" smtClean="0"/>
              <a:t>-</a:t>
            </a:r>
            <a:r>
              <a:rPr lang="en-US" altLang="en-US" smtClean="0"/>
              <a:t>  </a:t>
            </a:r>
            <a:r>
              <a:rPr lang="en-US" altLang="en-US" smtClean="0">
                <a:sym typeface="Wingdings" panose="05000000000000000000" pitchFamily="2" charset="2"/>
              </a:rPr>
              <a:t></a:t>
            </a:r>
            <a:r>
              <a:rPr lang="en-US" altLang="en-US" smtClean="0"/>
              <a:t>  Mn</a:t>
            </a:r>
            <a:r>
              <a:rPr lang="en-US" altLang="en-US" baseline="30000" smtClean="0"/>
              <a:t>2+</a:t>
            </a:r>
            <a:r>
              <a:rPr lang="en-US" altLang="en-US" smtClean="0"/>
              <a:t> + 4H</a:t>
            </a:r>
            <a:r>
              <a:rPr lang="en-US" altLang="en-US" baseline="-25000" smtClean="0"/>
              <a:t>2</a:t>
            </a:r>
            <a:r>
              <a:rPr lang="en-US" altLang="en-US" smtClean="0"/>
              <a:t>O</a:t>
            </a:r>
          </a:p>
          <a:p>
            <a:pPr marL="457200" indent="-457200" eaLnBrk="1" hangingPunct="1">
              <a:buFontTx/>
              <a:buNone/>
            </a:pPr>
            <a:r>
              <a:rPr lang="en-US" altLang="en-US" sz="2800" smtClean="0">
                <a:solidFill>
                  <a:schemeClr val="tx2"/>
                </a:solidFill>
              </a:rPr>
              <a:t>	</a:t>
            </a:r>
            <a:r>
              <a:rPr lang="en-US" altLang="en-US" sz="2800" smtClean="0">
                <a:solidFill>
                  <a:srgbClr val="3333FF"/>
                </a:solidFill>
              </a:rPr>
              <a:t>Oxidation:</a:t>
            </a:r>
            <a:r>
              <a:rPr lang="en-US" altLang="en-US" sz="2800" smtClean="0"/>
              <a:t>  </a:t>
            </a:r>
            <a:r>
              <a:rPr lang="en-US" altLang="en-US" smtClean="0"/>
              <a:t>5Fe</a:t>
            </a:r>
            <a:r>
              <a:rPr lang="en-US" altLang="en-US" baseline="30000" smtClean="0"/>
              <a:t>2+</a:t>
            </a:r>
            <a:r>
              <a:rPr lang="en-US" altLang="en-US" smtClean="0"/>
              <a:t>  </a:t>
            </a:r>
            <a:r>
              <a:rPr lang="en-US" altLang="en-US" smtClean="0">
                <a:sym typeface="Wingdings" panose="05000000000000000000" pitchFamily="2" charset="2"/>
              </a:rPr>
              <a:t></a:t>
            </a:r>
            <a:r>
              <a:rPr lang="en-US" altLang="en-US" smtClean="0"/>
              <a:t>  5Fe</a:t>
            </a:r>
            <a:r>
              <a:rPr lang="en-US" altLang="en-US" baseline="30000" smtClean="0"/>
              <a:t>3+</a:t>
            </a:r>
            <a:r>
              <a:rPr lang="en-US" altLang="en-US" smtClean="0"/>
              <a:t> + 5e</a:t>
            </a:r>
            <a:r>
              <a:rPr lang="en-US" altLang="en-US" baseline="30000" smtClean="0"/>
              <a:t>-</a:t>
            </a:r>
          </a:p>
        </p:txBody>
      </p:sp>
      <p:sp>
        <p:nvSpPr>
          <p:cNvPr id="103430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9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9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9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9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5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0547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5EBAEF-8F06-4CE9-8487-16EF6377A288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000"/>
          </a:p>
        </p:txBody>
      </p:sp>
      <p:sp>
        <p:nvSpPr>
          <p:cNvPr id="271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1741488"/>
            <a:ext cx="7391400" cy="3211512"/>
          </a:xfrm>
        </p:spPr>
        <p:txBody>
          <a:bodyPr/>
          <a:lstStyle/>
          <a:p>
            <a:pPr marL="465138" indent="-465138" eaLnBrk="1" hangingPunct="1">
              <a:buFontTx/>
              <a:buAutoNum type="arabicPeriod"/>
            </a:pPr>
            <a:r>
              <a:rPr lang="en-US" altLang="en-US" sz="2800" smtClean="0">
                <a:solidFill>
                  <a:srgbClr val="669900"/>
                </a:solidFill>
              </a:rPr>
              <a:t>Write separate equations for the oxidation and reduction half</a:t>
            </a:r>
            <a:r>
              <a:rPr lang="en-US" altLang="en-US" smtClean="0">
                <a:solidFill>
                  <a:srgbClr val="669900"/>
                </a:solidFill>
              </a:rPr>
              <a:t>–</a:t>
            </a:r>
            <a:r>
              <a:rPr lang="en-US" altLang="en-US" sz="2800" smtClean="0">
                <a:solidFill>
                  <a:srgbClr val="669900"/>
                </a:solidFill>
              </a:rPr>
              <a:t>reactions.</a:t>
            </a:r>
          </a:p>
          <a:p>
            <a:pPr marL="465138" indent="-465138" eaLnBrk="1" hangingPunct="1">
              <a:buFontTx/>
              <a:buAutoNum type="arabicPeriod"/>
            </a:pPr>
            <a:r>
              <a:rPr lang="en-US" altLang="en-US" sz="2800" smtClean="0">
                <a:solidFill>
                  <a:srgbClr val="669900"/>
                </a:solidFill>
              </a:rPr>
              <a:t>For each half</a:t>
            </a:r>
            <a:r>
              <a:rPr lang="en-US" altLang="en-US" smtClean="0">
                <a:solidFill>
                  <a:srgbClr val="669900"/>
                </a:solidFill>
              </a:rPr>
              <a:t>–</a:t>
            </a:r>
            <a:r>
              <a:rPr lang="en-US" altLang="en-US" sz="2800" smtClean="0">
                <a:solidFill>
                  <a:srgbClr val="669900"/>
                </a:solidFill>
              </a:rPr>
              <a:t>reaction:</a:t>
            </a:r>
          </a:p>
          <a:p>
            <a:pPr marL="900113" lvl="1" indent="-433388" eaLnBrk="1" hangingPunct="1">
              <a:buFontTx/>
              <a:buAutoNum type="alphaUcPeriod"/>
            </a:pPr>
            <a:r>
              <a:rPr lang="en-US" altLang="en-US" smtClean="0">
                <a:solidFill>
                  <a:srgbClr val="669900"/>
                </a:solidFill>
              </a:rPr>
              <a:t>Balance all the elements except H and O.</a:t>
            </a:r>
          </a:p>
          <a:p>
            <a:pPr marL="900113" lvl="1" indent="-433388" eaLnBrk="1" hangingPunct="1">
              <a:buFontTx/>
              <a:buAutoNum type="alphaUcPeriod"/>
            </a:pPr>
            <a:r>
              <a:rPr lang="en-US" altLang="en-US" smtClean="0">
                <a:solidFill>
                  <a:srgbClr val="669900"/>
                </a:solidFill>
              </a:rPr>
              <a:t>Balance O using H</a:t>
            </a:r>
            <a:r>
              <a:rPr lang="en-US" altLang="en-US" baseline="-25000" smtClean="0">
                <a:solidFill>
                  <a:srgbClr val="669900"/>
                </a:solidFill>
              </a:rPr>
              <a:t>2</a:t>
            </a:r>
            <a:r>
              <a:rPr lang="en-US" altLang="en-US" smtClean="0">
                <a:solidFill>
                  <a:srgbClr val="669900"/>
                </a:solidFill>
              </a:rPr>
              <a:t>O.</a:t>
            </a:r>
          </a:p>
          <a:p>
            <a:pPr marL="900113" lvl="1" indent="-433388" eaLnBrk="1" hangingPunct="1">
              <a:buFontTx/>
              <a:buAutoNum type="alphaUcPeriod"/>
            </a:pPr>
            <a:r>
              <a:rPr lang="en-US" altLang="en-US" smtClean="0">
                <a:solidFill>
                  <a:srgbClr val="669900"/>
                </a:solidFill>
              </a:rPr>
              <a:t>Balance H using H</a:t>
            </a:r>
            <a:r>
              <a:rPr lang="en-US" altLang="en-US" baseline="30000" smtClean="0">
                <a:solidFill>
                  <a:srgbClr val="669900"/>
                </a:solidFill>
              </a:rPr>
              <a:t>+</a:t>
            </a:r>
            <a:r>
              <a:rPr lang="en-US" altLang="en-US" smtClean="0">
                <a:solidFill>
                  <a:srgbClr val="669900"/>
                </a:solidFill>
              </a:rPr>
              <a:t>.</a:t>
            </a:r>
          </a:p>
          <a:p>
            <a:pPr marL="900113" lvl="1" indent="-433388" eaLnBrk="1" hangingPunct="1">
              <a:buFontTx/>
              <a:buAutoNum type="alphaUcPeriod"/>
            </a:pPr>
            <a:r>
              <a:rPr lang="en-US" altLang="en-US" smtClean="0">
                <a:solidFill>
                  <a:srgbClr val="669900"/>
                </a:solidFill>
              </a:rPr>
              <a:t>Balance the charge using electrons.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2000" smtClean="0"/>
              <a:t>The Half–Reaction Method for Balancing Equations for Oxidation–Reduction Reactions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1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1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1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1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1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1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1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2" grpId="0" build="p"/>
      <p:bldP spid="27136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0752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3F6719-D248-480D-A7A9-7405C6044C95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000"/>
          </a:p>
        </p:txBody>
      </p:sp>
      <p:sp>
        <p:nvSpPr>
          <p:cNvPr id="273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1744663"/>
            <a:ext cx="7391400" cy="3281362"/>
          </a:xfrm>
        </p:spPr>
        <p:txBody>
          <a:bodyPr/>
          <a:lstStyle/>
          <a:p>
            <a:pPr marL="465138" indent="-465138" eaLnBrk="1" hangingPunct="1">
              <a:buFontTx/>
              <a:buAutoNum type="arabicPeriod" startAt="3"/>
            </a:pPr>
            <a:r>
              <a:rPr lang="en-US" altLang="en-US" sz="2800" smtClean="0">
                <a:solidFill>
                  <a:srgbClr val="669900"/>
                </a:solidFill>
              </a:rPr>
              <a:t>If necessary, multiply one or both balanced half</a:t>
            </a:r>
            <a:r>
              <a:rPr lang="en-US" altLang="en-US" smtClean="0">
                <a:solidFill>
                  <a:srgbClr val="669900"/>
                </a:solidFill>
              </a:rPr>
              <a:t>–</a:t>
            </a:r>
            <a:r>
              <a:rPr lang="en-US" altLang="en-US" sz="2800" smtClean="0">
                <a:solidFill>
                  <a:srgbClr val="669900"/>
                </a:solidFill>
              </a:rPr>
              <a:t>reactions by an integer to cancel out the electrons.</a:t>
            </a:r>
          </a:p>
          <a:p>
            <a:pPr marL="465138" indent="-465138" eaLnBrk="1" hangingPunct="1">
              <a:buFontTx/>
              <a:buAutoNum type="arabicPeriod" startAt="3"/>
            </a:pPr>
            <a:r>
              <a:rPr lang="en-US" altLang="en-US" sz="2800" smtClean="0">
                <a:solidFill>
                  <a:srgbClr val="669900"/>
                </a:solidFill>
              </a:rPr>
              <a:t>Add the half</a:t>
            </a:r>
            <a:r>
              <a:rPr lang="en-US" altLang="en-US" smtClean="0">
                <a:solidFill>
                  <a:srgbClr val="669900"/>
                </a:solidFill>
              </a:rPr>
              <a:t>–</a:t>
            </a:r>
            <a:r>
              <a:rPr lang="en-US" altLang="en-US" sz="2800" smtClean="0">
                <a:solidFill>
                  <a:srgbClr val="669900"/>
                </a:solidFill>
              </a:rPr>
              <a:t>reactions, and cancel identical species.</a:t>
            </a:r>
          </a:p>
          <a:p>
            <a:pPr marL="465138" indent="-465138" eaLnBrk="1" hangingPunct="1">
              <a:buFontTx/>
              <a:buAutoNum type="arabicPeriod" startAt="3"/>
            </a:pPr>
            <a:r>
              <a:rPr lang="en-US" altLang="en-US" sz="2800" smtClean="0">
                <a:solidFill>
                  <a:srgbClr val="669900"/>
                </a:solidFill>
              </a:rPr>
              <a:t>Check that the elements and charges are balanced.</a:t>
            </a:r>
          </a:p>
        </p:txBody>
      </p:sp>
      <p:sp>
        <p:nvSpPr>
          <p:cNvPr id="10752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2000" smtClean="0"/>
              <a:t>The Half–Reaction Method for Balancing Equations for Oxidation–Reduction Reactions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3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3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3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095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856534-56B9-4A30-9DB4-EFFB0B48DF4F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000"/>
          </a:p>
        </p:txBody>
      </p:sp>
      <p:sp>
        <p:nvSpPr>
          <p:cNvPr id="277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239000" cy="3021013"/>
          </a:xfrm>
        </p:spPr>
        <p:txBody>
          <a:bodyPr/>
          <a:lstStyle/>
          <a:p>
            <a:pPr marL="465138" indent="-465138" eaLnBrk="1" hangingPunct="1">
              <a:buFontTx/>
              <a:buNone/>
            </a:pPr>
            <a:r>
              <a:rPr lang="en-US" altLang="en-US" smtClean="0">
                <a:solidFill>
                  <a:srgbClr val="0000FF"/>
                </a:solidFill>
              </a:rPr>
              <a:t>	Cr</a:t>
            </a:r>
            <a:r>
              <a:rPr lang="en-US" altLang="en-US" baseline="-25000" smtClean="0">
                <a:solidFill>
                  <a:srgbClr val="0000FF"/>
                </a:solidFill>
              </a:rPr>
              <a:t>2</a:t>
            </a:r>
            <a:r>
              <a:rPr lang="en-US" altLang="en-US" smtClean="0">
                <a:solidFill>
                  <a:srgbClr val="0000FF"/>
                </a:solidFill>
              </a:rPr>
              <a:t>O</a:t>
            </a:r>
            <a:r>
              <a:rPr lang="en-US" altLang="en-US" baseline="-25000" smtClean="0">
                <a:solidFill>
                  <a:srgbClr val="0000FF"/>
                </a:solidFill>
              </a:rPr>
              <a:t>7</a:t>
            </a:r>
            <a:r>
              <a:rPr lang="en-US" altLang="en-US" baseline="30000" smtClean="0">
                <a:solidFill>
                  <a:srgbClr val="0000FF"/>
                </a:solidFill>
              </a:rPr>
              <a:t>2-</a:t>
            </a:r>
            <a:r>
              <a:rPr lang="en-US" altLang="en-US" sz="2000" smtClean="0">
                <a:solidFill>
                  <a:srgbClr val="0000FF"/>
                </a:solidFill>
              </a:rPr>
              <a:t>(</a:t>
            </a:r>
            <a:r>
              <a:rPr lang="en-US" altLang="en-US" sz="2000" i="1" smtClean="0">
                <a:solidFill>
                  <a:srgbClr val="0000FF"/>
                </a:solidFill>
              </a:rPr>
              <a:t>aq</a:t>
            </a:r>
            <a:r>
              <a:rPr lang="en-US" altLang="en-US" sz="2000" smtClean="0">
                <a:solidFill>
                  <a:srgbClr val="0000FF"/>
                </a:solidFill>
              </a:rPr>
              <a:t>)</a:t>
            </a:r>
            <a:r>
              <a:rPr lang="en-US" altLang="en-US" smtClean="0">
                <a:solidFill>
                  <a:srgbClr val="0000FF"/>
                </a:solidFill>
              </a:rPr>
              <a:t> + SO</a:t>
            </a:r>
            <a:r>
              <a:rPr lang="en-US" altLang="en-US" baseline="-25000" smtClean="0">
                <a:solidFill>
                  <a:srgbClr val="0000FF"/>
                </a:solidFill>
              </a:rPr>
              <a:t>3</a:t>
            </a:r>
            <a:r>
              <a:rPr lang="en-US" altLang="en-US" baseline="30000" smtClean="0">
                <a:solidFill>
                  <a:srgbClr val="0000FF"/>
                </a:solidFill>
              </a:rPr>
              <a:t>2-</a:t>
            </a:r>
            <a:r>
              <a:rPr lang="en-US" altLang="en-US" sz="2000" smtClean="0">
                <a:solidFill>
                  <a:srgbClr val="0000FF"/>
                </a:solidFill>
              </a:rPr>
              <a:t>(</a:t>
            </a:r>
            <a:r>
              <a:rPr lang="en-US" altLang="en-US" sz="2000" i="1" smtClean="0">
                <a:solidFill>
                  <a:srgbClr val="0000FF"/>
                </a:solidFill>
              </a:rPr>
              <a:t>aq</a:t>
            </a:r>
            <a:r>
              <a:rPr lang="en-US" altLang="en-US" sz="2000" smtClean="0">
                <a:solidFill>
                  <a:srgbClr val="0000FF"/>
                </a:solidFill>
              </a:rPr>
              <a:t>)</a:t>
            </a:r>
            <a:r>
              <a:rPr lang="en-US" altLang="en-US" smtClean="0">
                <a:solidFill>
                  <a:srgbClr val="0000FF"/>
                </a:solidFill>
              </a:rPr>
              <a:t> </a:t>
            </a:r>
            <a:r>
              <a:rPr lang="en-US" altLang="en-US" smtClean="0">
                <a:solidFill>
                  <a:srgbClr val="0000FF"/>
                </a:solidFill>
                <a:sym typeface="Symbol" panose="05050102010706020507" pitchFamily="18" charset="2"/>
              </a:rPr>
              <a:t></a:t>
            </a:r>
            <a:r>
              <a:rPr lang="en-US" altLang="en-US" smtClean="0">
                <a:solidFill>
                  <a:srgbClr val="0000FF"/>
                </a:solidFill>
              </a:rPr>
              <a:t> Cr</a:t>
            </a:r>
            <a:r>
              <a:rPr lang="en-US" altLang="en-US" baseline="30000" smtClean="0">
                <a:solidFill>
                  <a:srgbClr val="0000FF"/>
                </a:solidFill>
              </a:rPr>
              <a:t>3+</a:t>
            </a:r>
            <a:r>
              <a:rPr lang="en-US" altLang="en-US" sz="2000" smtClean="0">
                <a:solidFill>
                  <a:srgbClr val="0000FF"/>
                </a:solidFill>
              </a:rPr>
              <a:t>(</a:t>
            </a:r>
            <a:r>
              <a:rPr lang="en-US" altLang="en-US" sz="2000" i="1" smtClean="0">
                <a:solidFill>
                  <a:srgbClr val="0000FF"/>
                </a:solidFill>
              </a:rPr>
              <a:t>aq</a:t>
            </a:r>
            <a:r>
              <a:rPr lang="en-US" altLang="en-US" sz="2000" smtClean="0">
                <a:solidFill>
                  <a:srgbClr val="0000FF"/>
                </a:solidFill>
              </a:rPr>
              <a:t>)</a:t>
            </a:r>
            <a:r>
              <a:rPr lang="en-US" altLang="en-US" smtClean="0">
                <a:solidFill>
                  <a:srgbClr val="0000FF"/>
                </a:solidFill>
              </a:rPr>
              <a:t> + SO</a:t>
            </a:r>
            <a:r>
              <a:rPr lang="en-US" altLang="en-US" baseline="-25000" smtClean="0">
                <a:solidFill>
                  <a:srgbClr val="0000FF"/>
                </a:solidFill>
              </a:rPr>
              <a:t>4</a:t>
            </a:r>
            <a:r>
              <a:rPr lang="en-US" altLang="en-US" baseline="30000" smtClean="0">
                <a:solidFill>
                  <a:srgbClr val="0000FF"/>
                </a:solidFill>
              </a:rPr>
              <a:t>2-</a:t>
            </a:r>
            <a:r>
              <a:rPr lang="en-US" altLang="en-US" sz="2000" smtClean="0">
                <a:solidFill>
                  <a:srgbClr val="0000FF"/>
                </a:solidFill>
              </a:rPr>
              <a:t>(</a:t>
            </a:r>
            <a:r>
              <a:rPr lang="en-US" altLang="en-US" sz="2000" i="1" smtClean="0">
                <a:solidFill>
                  <a:srgbClr val="0000FF"/>
                </a:solidFill>
              </a:rPr>
              <a:t>aq</a:t>
            </a:r>
            <a:r>
              <a:rPr lang="en-US" altLang="en-US" sz="2000" smtClean="0">
                <a:solidFill>
                  <a:srgbClr val="0000FF"/>
                </a:solidFill>
              </a:rPr>
              <a:t>)</a:t>
            </a:r>
          </a:p>
          <a:p>
            <a:pPr marL="465138" indent="-465138" eaLnBrk="1" hangingPunct="1"/>
            <a:endParaRPr lang="en-US" altLang="en-US" sz="2800" smtClean="0">
              <a:solidFill>
                <a:srgbClr val="0000FF"/>
              </a:solidFill>
            </a:endParaRPr>
          </a:p>
          <a:p>
            <a:pPr marL="465138" indent="-465138" eaLnBrk="1" hangingPunct="1"/>
            <a:r>
              <a:rPr lang="en-US" altLang="en-US" sz="2800" smtClean="0"/>
              <a:t>How can we balance this equation?</a:t>
            </a:r>
          </a:p>
          <a:p>
            <a:pPr marL="465138" indent="-465138" eaLnBrk="1" hangingPunct="1"/>
            <a:r>
              <a:rPr lang="en-US" altLang="en-US" sz="2800" smtClean="0"/>
              <a:t>First Steps:</a:t>
            </a:r>
          </a:p>
          <a:p>
            <a:pPr marL="900113" lvl="1" indent="-433388"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/>
              <a:t>Separate into half-reactions.</a:t>
            </a:r>
          </a:p>
          <a:p>
            <a:pPr marL="900113" lvl="1" indent="-433388"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/>
              <a:t>Balance elements except H and 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7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7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7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7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7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6" grpId="0" build="p" autoUpdateAnimBg="0"/>
    </p:bldLst>
  </p:timing>
</p:sld>
</file>

<file path=ppt/theme/theme1.xml><?xml version="1.0" encoding="utf-8"?>
<a:theme xmlns:a="http://schemas.openxmlformats.org/drawingml/2006/main" name="Section 18.1">
  <a:themeElements>
    <a:clrScheme name="Section 18.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8.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8.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8.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8.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8.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8.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8.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8.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8.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8.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8.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8.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8.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8.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Section 3.10">
  <a:themeElements>
    <a:clrScheme name="Section 3.10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3.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3.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3.1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3.1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3.1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3.1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3.1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3.1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3.1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3.1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3.1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3.1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3.1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3.10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Section 3.11">
  <a:themeElements>
    <a:clrScheme name="Section 3.1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3.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3.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3.1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3.1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3.1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3.1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3.1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3.1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3.1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3.1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3.1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3.1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3.1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3.1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OC">
  <a:themeElements>
    <a:clrScheme name="TOC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TO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TO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General">
  <a:themeElements>
    <a:clrScheme name="General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Gener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ection 18.2">
  <a:themeElements>
    <a:clrScheme name="Section 18.2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8.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8.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8.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8.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8.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8.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8.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8.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8.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8.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8.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8.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8.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8.2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_Section 18.5">
  <a:themeElements>
    <a:clrScheme name="Section 18.5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8.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8.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8.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8.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8.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8.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8.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8.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8.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8.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8.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8.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8.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8.5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18.3">
  <a:themeElements>
    <a:clrScheme name="Section 18.3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8.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8.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8.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8.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8.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8.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8.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8.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8.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8.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8.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8.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8.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8.3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ection 18.4">
  <a:themeElements>
    <a:clrScheme name="Section 18.4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8.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8.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8.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8.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8.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8.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8.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8.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8.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8.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8.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8.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8.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8.4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ection 18.5">
  <a:themeElements>
    <a:clrScheme name="Section 18.5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8.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8.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8.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8.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8.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8.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8.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8.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8.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8.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8.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8.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8.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8.5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Section 18.6">
  <a:themeElements>
    <a:clrScheme name="Section 18.6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8.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8.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8.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8.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8.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8.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8.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8.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8.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8.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8.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8.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8.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8.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Section 18.7">
  <a:themeElements>
    <a:clrScheme name="Section 18.7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8.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8.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8.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8.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8.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8.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8.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8.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8.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8.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8.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8.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8.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8.7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Section 18.8">
  <a:themeElements>
    <a:clrScheme name="Section 18.8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8.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8.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8.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8.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8.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8.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8.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8.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8.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8.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8.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8.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8.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8.8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Section 18.9">
  <a:themeElements>
    <a:clrScheme name="Section 18.9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8.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8.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8.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8.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8.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8.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8.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8.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8.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8.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8.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8.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8.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8.9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1307</TotalTime>
  <Words>1980</Words>
  <Application>Microsoft Office PowerPoint</Application>
  <PresentationFormat>On-screen Show (4:3)</PresentationFormat>
  <Paragraphs>389</Paragraphs>
  <Slides>54</Slides>
  <Notes>42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20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83" baseType="lpstr">
      <vt:lpstr>Arial</vt:lpstr>
      <vt:lpstr>Arial Unicode MS</vt:lpstr>
      <vt:lpstr>Comic Sans MS</vt:lpstr>
      <vt:lpstr>Symbol</vt:lpstr>
      <vt:lpstr>Times</vt:lpstr>
      <vt:lpstr>Times New Roman</vt:lpstr>
      <vt:lpstr>Wingdings</vt:lpstr>
      <vt:lpstr>Section 18.1</vt:lpstr>
      <vt:lpstr>Section 18.2</vt:lpstr>
      <vt:lpstr>Section 18.3</vt:lpstr>
      <vt:lpstr>Section 18.4</vt:lpstr>
      <vt:lpstr>Section 18.5</vt:lpstr>
      <vt:lpstr>Section 18.6</vt:lpstr>
      <vt:lpstr>Section 18.7</vt:lpstr>
      <vt:lpstr>Section 18.8</vt:lpstr>
      <vt:lpstr>Section 18.9</vt:lpstr>
      <vt:lpstr>Section 3.10</vt:lpstr>
      <vt:lpstr>Section 3.11</vt:lpstr>
      <vt:lpstr>TOC</vt:lpstr>
      <vt:lpstr>General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1_Section 18.5</vt:lpstr>
      <vt:lpstr>Equation</vt:lpstr>
      <vt:lpstr>Clip</vt:lpstr>
      <vt:lpstr>Chapter 18</vt:lpstr>
      <vt:lpstr>PowerPoint Presentation</vt:lpstr>
      <vt:lpstr>Electron Transfer Reactions</vt:lpstr>
      <vt:lpstr>PowerPoint Presentation</vt:lpstr>
      <vt:lpstr>Terminology for Redox Reactions</vt:lpstr>
      <vt:lpstr>Half–Reactions</vt:lpstr>
      <vt:lpstr>The Half–Reaction Method for Balancing Equations for Oxidation–Reduction Reactions</vt:lpstr>
      <vt:lpstr>The Half–Reaction Method for Balancing Equations for Oxidation–Reduction Reactions</vt:lpstr>
      <vt:lpstr>PowerPoint Presentation</vt:lpstr>
      <vt:lpstr>Method of Half Reactions</vt:lpstr>
      <vt:lpstr>Method of Half Reactions (continued)</vt:lpstr>
      <vt:lpstr>Method of Half Reactions (continued)</vt:lpstr>
      <vt:lpstr>Method of Half Reactions (continued)</vt:lpstr>
      <vt:lpstr>Method of Half Reactions (continued)</vt:lpstr>
      <vt:lpstr>Method of Half Reactions (continued)</vt:lpstr>
      <vt:lpstr>Exercise</vt:lpstr>
      <vt:lpstr>Exercise</vt:lpstr>
      <vt:lpstr>The Half–Reaction Method for Balancing Equations for Oxidation–Reduction Reactions Occurring in Basic Solution</vt:lpstr>
      <vt:lpstr>The Half–Reaction Method for Balancing Equations for Oxidation–Reduction Reactions Occurring in Basic Solution</vt:lpstr>
      <vt:lpstr>Practice</vt:lpstr>
      <vt:lpstr>Galvanic Cell</vt:lpstr>
      <vt:lpstr>A Galvanic Cell</vt:lpstr>
      <vt:lpstr>Galvanic Cell</vt:lpstr>
      <vt:lpstr>PowerPoint Presentation</vt:lpstr>
      <vt:lpstr>PowerPoint Presentation</vt:lpstr>
      <vt:lpstr>Cell Potential  </vt:lpstr>
      <vt:lpstr>Galvanic Cell</vt:lpstr>
      <vt:lpstr>PowerPoint Presentation</vt:lpstr>
      <vt:lpstr>Example:   Fe3+(aq) + Cu(s) → Cu2+(aq) + Fe2+(aq)</vt:lpstr>
      <vt:lpstr>Overall Balanced Cell Reaction</vt:lpstr>
      <vt:lpstr>Charging a Battery</vt:lpstr>
      <vt:lpstr>Line Notation</vt:lpstr>
      <vt:lpstr>Work</vt:lpstr>
      <vt:lpstr>Maximum Cell Potential</vt:lpstr>
      <vt:lpstr>A Concentration Cell</vt:lpstr>
      <vt:lpstr>Nernst Equation</vt:lpstr>
      <vt:lpstr>Nernst Equation</vt:lpstr>
      <vt:lpstr>Concept Check</vt:lpstr>
      <vt:lpstr>PowerPoint Presentation</vt:lpstr>
      <vt:lpstr>One of the Six Cells in a 12–V Lead Storage Battery</vt:lpstr>
      <vt:lpstr>A Common Dry Cell Battery</vt:lpstr>
      <vt:lpstr>A Mercury Battery</vt:lpstr>
      <vt:lpstr>Schematic of the Hydrogen-Oxygen Fuel Cell</vt:lpstr>
      <vt:lpstr>PowerPoint Presentation</vt:lpstr>
      <vt:lpstr>The Electrochemical Corrosion of Iron</vt:lpstr>
      <vt:lpstr>PowerPoint Presentation</vt:lpstr>
      <vt:lpstr>Corrosion Prevention</vt:lpstr>
      <vt:lpstr>Cathodic Protection</vt:lpstr>
      <vt:lpstr>PowerPoint Presentation</vt:lpstr>
      <vt:lpstr>Electroplating a Spoon</vt:lpstr>
      <vt:lpstr>PowerPoint Presentation</vt:lpstr>
      <vt:lpstr>Stoichiometry of Electrolysis</vt:lpstr>
      <vt:lpstr>Stoichiometry of Electrolysis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18</dc:title>
  <dc:creator>Neil</dc:creator>
  <cp:lastModifiedBy>Rapp, Delbert N</cp:lastModifiedBy>
  <cp:revision>303</cp:revision>
  <dcterms:created xsi:type="dcterms:W3CDTF">2006-07-31T17:58:07Z</dcterms:created>
  <dcterms:modified xsi:type="dcterms:W3CDTF">2020-03-09T12:10:55Z</dcterms:modified>
</cp:coreProperties>
</file>